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theme/themeOverride2.xml" ContentType="application/vnd.openxmlformats-officedocument.themeOverride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82" r:id="rId2"/>
    <p:sldMasterId id="2147483672" r:id="rId3"/>
  </p:sldMasterIdLst>
  <p:notesMasterIdLst>
    <p:notesMasterId r:id="rId42"/>
  </p:notesMasterIdLst>
  <p:handoutMasterIdLst>
    <p:handoutMasterId r:id="rId43"/>
  </p:handoutMasterIdLst>
  <p:sldIdLst>
    <p:sldId id="1176" r:id="rId4"/>
    <p:sldId id="1177" r:id="rId5"/>
    <p:sldId id="1173" r:id="rId6"/>
    <p:sldId id="1174" r:id="rId7"/>
    <p:sldId id="1179" r:id="rId8"/>
    <p:sldId id="1197" r:id="rId9"/>
    <p:sldId id="1194" r:id="rId10"/>
    <p:sldId id="1154" r:id="rId11"/>
    <p:sldId id="1198" r:id="rId12"/>
    <p:sldId id="1199" r:id="rId13"/>
    <p:sldId id="1200" r:id="rId14"/>
    <p:sldId id="1202" r:id="rId15"/>
    <p:sldId id="1207" r:id="rId16"/>
    <p:sldId id="1209" r:id="rId17"/>
    <p:sldId id="1212" r:id="rId18"/>
    <p:sldId id="1213" r:id="rId19"/>
    <p:sldId id="1214" r:id="rId20"/>
    <p:sldId id="1215" r:id="rId21"/>
    <p:sldId id="1216" r:id="rId22"/>
    <p:sldId id="1217" r:id="rId23"/>
    <p:sldId id="1219" r:id="rId24"/>
    <p:sldId id="1220" r:id="rId25"/>
    <p:sldId id="1221" r:id="rId26"/>
    <p:sldId id="1222" r:id="rId27"/>
    <p:sldId id="1223" r:id="rId28"/>
    <p:sldId id="1224" r:id="rId29"/>
    <p:sldId id="1225" r:id="rId30"/>
    <p:sldId id="1231" r:id="rId31"/>
    <p:sldId id="1233" r:id="rId32"/>
    <p:sldId id="1234" r:id="rId33"/>
    <p:sldId id="1235" r:id="rId34"/>
    <p:sldId id="1237" r:id="rId35"/>
    <p:sldId id="1239" r:id="rId36"/>
    <p:sldId id="1240" r:id="rId37"/>
    <p:sldId id="1180" r:id="rId38"/>
    <p:sldId id="1241" r:id="rId39"/>
    <p:sldId id="1242" r:id="rId40"/>
    <p:sldId id="1243" r:id="rId41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8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 chae eun" initials="kce" lastIdx="1" clrIdx="0">
    <p:extLst>
      <p:ext uri="{19B8F6BF-5375-455C-9EA6-DF929625EA0E}">
        <p15:presenceInfo xmlns:p15="http://schemas.microsoft.com/office/powerpoint/2012/main" userId="ko chae eu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66B0"/>
    <a:srgbClr val="8EB2D8"/>
    <a:srgbClr val="95B3D7"/>
    <a:srgbClr val="B7ECFF"/>
    <a:srgbClr val="FAC090"/>
    <a:srgbClr val="31859C"/>
    <a:srgbClr val="D7E3F1"/>
    <a:srgbClr val="3333FF"/>
    <a:srgbClr val="81DE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2" autoAdjust="0"/>
    <p:restoredTop sz="96159" autoAdjust="0"/>
  </p:normalViewPr>
  <p:slideViewPr>
    <p:cSldViewPr snapToGrid="0" showGuides="1">
      <p:cViewPr varScale="1">
        <p:scale>
          <a:sx n="110" d="100"/>
          <a:sy n="110" d="100"/>
        </p:scale>
        <p:origin x="312" y="114"/>
      </p:cViewPr>
      <p:guideLst>
        <p:guide orient="horz" pos="2228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19794"/>
    </p:cViewPr>
  </p:sorterViewPr>
  <p:notesViewPr>
    <p:cSldViewPr snapToGrid="0" showGuides="1">
      <p:cViewPr varScale="1">
        <p:scale>
          <a:sx n="77" d="100"/>
          <a:sy n="77" d="100"/>
        </p:scale>
        <p:origin x="368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1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8.xlsx"/><Relationship Id="rId1" Type="http://schemas.openxmlformats.org/officeDocument/2006/relationships/themeOverride" Target="../theme/themeOverride2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921189251518451E-2"/>
          <c:y val="9.1619451108502198E-2"/>
          <c:w val="0.96152745046978694"/>
          <c:h val="0.87769705287953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개신교인</c:v>
                </c:pt>
              </c:strCache>
            </c:strRef>
          </c:tx>
          <c:spPr>
            <a:solidFill>
              <a:srgbClr val="95B3D7"/>
            </a:solidFill>
            <a:ln w="9525">
              <a:solidFill>
                <a:schemeClr val="bg1"/>
              </a:solidFill>
              <a:prstDash val="solid"/>
            </a:ln>
          </c:spPr>
          <c:invertIfNegative val="0"/>
          <c:dLbls>
            <c:numFmt formatCode="0.0_ " sourceLinked="0"/>
            <c:spPr>
              <a:noFill/>
              <a:ln w="2519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Sheet1!$B$2:$B$9</c:f>
              <c:numCache>
                <c:formatCode>#,##0.0</c:formatCode>
                <c:ptCount val="8"/>
                <c:pt idx="0">
                  <c:v>12.2</c:v>
                </c:pt>
                <c:pt idx="1">
                  <c:v>8.1999999999999993</c:v>
                </c:pt>
                <c:pt idx="2">
                  <c:v>5.2</c:v>
                </c:pt>
                <c:pt idx="3">
                  <c:v>5.2</c:v>
                </c:pt>
                <c:pt idx="4">
                  <c:v>1.5</c:v>
                </c:pt>
                <c:pt idx="5">
                  <c:v>0.1</c:v>
                </c:pt>
                <c:pt idx="6">
                  <c:v>66.2</c:v>
                </c:pt>
                <c:pt idx="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82-488A-B929-BEDD158E34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overlap val="-5"/>
        <c:axId val="344778400"/>
        <c:axId val="344775656"/>
      </c:barChart>
      <c:catAx>
        <c:axId val="344778400"/>
        <c:scaling>
          <c:orientation val="minMax"/>
        </c:scaling>
        <c:delete val="0"/>
        <c:axPos val="b"/>
        <c:numFmt formatCode="#,##0" sourceLinked="1"/>
        <c:majorTickMark val="in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344775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4775656"/>
        <c:scaling>
          <c:orientation val="minMax"/>
          <c:max val="70"/>
          <c:min val="0"/>
        </c:scaling>
        <c:delete val="1"/>
        <c:axPos val="l"/>
        <c:numFmt formatCode="#,##0.0" sourceLinked="1"/>
        <c:majorTickMark val="out"/>
        <c:minorTickMark val="none"/>
        <c:tickLblPos val="nextTo"/>
        <c:crossAx val="344778400"/>
        <c:crosses val="autoZero"/>
        <c:crossBetween val="between"/>
      </c:valAx>
      <c:spPr>
        <a:noFill/>
        <a:ln w="2519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 b="1" i="0" u="none" strike="noStrike" baseline="0">
          <a:solidFill>
            <a:schemeClr val="tx1"/>
          </a:solidFill>
          <a:latin typeface="Arial"/>
          <a:ea typeface="맑은 고딕" pitchFamily="50" charset="-127"/>
          <a:cs typeface="Arial"/>
        </a:defRPr>
      </a:pPr>
      <a:endParaRPr lang="ko-K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921189251518451E-2"/>
          <c:y val="9.1619451108502198E-2"/>
          <c:w val="0.96152745046978694"/>
          <c:h val="0.87769705287953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개신교인</c:v>
                </c:pt>
              </c:strCache>
            </c:strRef>
          </c:tx>
          <c:spPr>
            <a:solidFill>
              <a:srgbClr val="1E66B0"/>
            </a:solidFill>
            <a:ln w="9525">
              <a:solidFill>
                <a:schemeClr val="bg1"/>
              </a:solidFill>
              <a:prstDash val="solid"/>
            </a:ln>
          </c:spPr>
          <c:invertIfNegative val="0"/>
          <c:dLbls>
            <c:numFmt formatCode="0.0_ " sourceLinked="0"/>
            <c:spPr>
              <a:noFill/>
              <a:ln w="2519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Sheet1!$B$2:$B$6</c:f>
              <c:numCache>
                <c:formatCode>#,##0.0</c:formatCode>
                <c:ptCount val="5"/>
                <c:pt idx="0">
                  <c:v>72.400000000000006</c:v>
                </c:pt>
                <c:pt idx="1">
                  <c:v>17.7</c:v>
                </c:pt>
                <c:pt idx="2">
                  <c:v>3.5</c:v>
                </c:pt>
                <c:pt idx="3">
                  <c:v>2.7</c:v>
                </c:pt>
                <c:pt idx="4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63-4DD2-BB8C-FE3990DE5E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0"/>
        <c:overlap val="-5"/>
        <c:axId val="344778400"/>
        <c:axId val="344775656"/>
      </c:barChart>
      <c:catAx>
        <c:axId val="344778400"/>
        <c:scaling>
          <c:orientation val="minMax"/>
        </c:scaling>
        <c:delete val="0"/>
        <c:axPos val="b"/>
        <c:numFmt formatCode="#,##0" sourceLinked="1"/>
        <c:majorTickMark val="in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344775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4775656"/>
        <c:scaling>
          <c:orientation val="minMax"/>
          <c:max val="80"/>
          <c:min val="0"/>
        </c:scaling>
        <c:delete val="1"/>
        <c:axPos val="l"/>
        <c:numFmt formatCode="#,##0.0" sourceLinked="1"/>
        <c:majorTickMark val="out"/>
        <c:minorTickMark val="none"/>
        <c:tickLblPos val="nextTo"/>
        <c:crossAx val="344778400"/>
        <c:crosses val="autoZero"/>
        <c:crossBetween val="between"/>
      </c:valAx>
      <c:spPr>
        <a:noFill/>
        <a:ln w="2519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 b="1" i="0" u="none" strike="noStrike" baseline="0">
          <a:solidFill>
            <a:schemeClr val="tx1"/>
          </a:solidFill>
          <a:latin typeface="Arial"/>
          <a:ea typeface="맑은 고딕" pitchFamily="50" charset="-127"/>
          <a:cs typeface="Arial"/>
        </a:defRPr>
      </a:pPr>
      <a:endParaRPr lang="ko-K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511761082718781E-2"/>
          <c:y val="8.789643227442176E-2"/>
          <c:w val="0.96152745046978694"/>
          <c:h val="0.87769705287953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개신교인</c:v>
                </c:pt>
              </c:strCache>
            </c:strRef>
          </c:tx>
          <c:spPr>
            <a:solidFill>
              <a:srgbClr val="1E66B0"/>
            </a:solidFill>
            <a:ln w="9525">
              <a:solidFill>
                <a:schemeClr val="bg1"/>
              </a:solidFill>
              <a:prstDash val="solid"/>
            </a:ln>
          </c:spPr>
          <c:invertIfNegative val="0"/>
          <c:dLbls>
            <c:numFmt formatCode="0.0_ " sourceLinked="0"/>
            <c:spPr>
              <a:noFill/>
              <a:ln w="2519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Sheet1!$B$2:$B$8</c:f>
              <c:numCache>
                <c:formatCode>#,##0.0</c:formatCode>
                <c:ptCount val="7"/>
                <c:pt idx="0">
                  <c:v>29.7</c:v>
                </c:pt>
                <c:pt idx="1">
                  <c:v>21</c:v>
                </c:pt>
                <c:pt idx="2">
                  <c:v>15.2</c:v>
                </c:pt>
                <c:pt idx="3">
                  <c:v>14.3</c:v>
                </c:pt>
                <c:pt idx="4">
                  <c:v>14.2</c:v>
                </c:pt>
                <c:pt idx="5">
                  <c:v>3.5</c:v>
                </c:pt>
                <c:pt idx="6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ED-4F86-A6B7-405C13CBD2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0"/>
        <c:overlap val="-5"/>
        <c:axId val="344778400"/>
        <c:axId val="344775656"/>
      </c:barChart>
      <c:catAx>
        <c:axId val="344778400"/>
        <c:scaling>
          <c:orientation val="minMax"/>
        </c:scaling>
        <c:delete val="0"/>
        <c:axPos val="b"/>
        <c:numFmt formatCode="#,##0" sourceLinked="1"/>
        <c:majorTickMark val="in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344775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4775656"/>
        <c:scaling>
          <c:orientation val="minMax"/>
          <c:max val="35"/>
          <c:min val="0"/>
        </c:scaling>
        <c:delete val="1"/>
        <c:axPos val="l"/>
        <c:numFmt formatCode="#,##0.0" sourceLinked="1"/>
        <c:majorTickMark val="out"/>
        <c:minorTickMark val="none"/>
        <c:tickLblPos val="nextTo"/>
        <c:crossAx val="344778400"/>
        <c:crosses val="autoZero"/>
        <c:crossBetween val="between"/>
      </c:valAx>
      <c:spPr>
        <a:noFill/>
        <a:ln w="2519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 b="1" i="0" u="none" strike="noStrike" baseline="0">
          <a:solidFill>
            <a:schemeClr val="tx1"/>
          </a:solidFill>
          <a:latin typeface="Arial"/>
          <a:ea typeface="맑은 고딕" pitchFamily="50" charset="-127"/>
          <a:cs typeface="Arial"/>
        </a:defRPr>
      </a:pPr>
      <a:endParaRPr lang="ko-K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5371162525722309E-2"/>
          <c:y val="3.8828013623864427E-2"/>
          <c:w val="0.9492576749485554"/>
          <c:h val="0.9223427797693963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열1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</c:spPr>
          <c:explosion val="4"/>
          <c:dPt>
            <c:idx val="0"/>
            <c:bubble3D val="0"/>
            <c:spPr>
              <a:solidFill>
                <a:srgbClr val="1E66B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0DA7-4231-BAB8-44E13F5D1D8B}"/>
              </c:ext>
            </c:extLst>
          </c:dPt>
          <c:dPt>
            <c:idx val="1"/>
            <c:bubble3D val="0"/>
            <c:spPr>
              <a:solidFill>
                <a:srgbClr val="F79646">
                  <a:lumMod val="75000"/>
                </a:srgb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0DA7-4231-BAB8-44E13F5D1D8B}"/>
              </c:ext>
            </c:extLst>
          </c:dPt>
          <c:dPt>
            <c:idx val="2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5-0DA7-4231-BAB8-44E13F5D1D8B}"/>
              </c:ext>
            </c:extLst>
          </c:dPt>
          <c:cat>
            <c:strRef>
              <c:f>Sheet1!$A$2:$A$4</c:f>
              <c:strCache>
                <c:ptCount val="3"/>
                <c:pt idx="0">
                  <c:v>지금처럼 계속 하고 싶다</c:v>
                </c:pt>
                <c:pt idx="1">
                  <c:v>지금보다 더 하고 싶다</c:v>
                </c:pt>
                <c:pt idx="2">
                  <c:v>지금보다 줄이고 싶다</c:v>
                </c:pt>
              </c:strCache>
            </c:strRef>
          </c:cat>
          <c:val>
            <c:numRef>
              <c:f>Sheet1!$B$2:$B$4</c:f>
              <c:numCache>
                <c:formatCode>#,##0.0</c:formatCode>
                <c:ptCount val="3"/>
                <c:pt idx="0">
                  <c:v>90.4</c:v>
                </c:pt>
                <c:pt idx="1">
                  <c:v>6.1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DA7-4231-BAB8-44E13F5D1D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4"/>
        <c:holeSize val="49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921204352627168E-2"/>
          <c:y val="0.10278797174007932"/>
          <c:w val="0.96152745046978694"/>
          <c:h val="0.87769705287953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개신교인</c:v>
                </c:pt>
              </c:strCache>
            </c:strRef>
          </c:tx>
          <c:spPr>
            <a:solidFill>
              <a:srgbClr val="95B3D7"/>
            </a:solidFill>
            <a:ln w="9525">
              <a:solidFill>
                <a:schemeClr val="bg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1E66B0"/>
              </a:solidFill>
              <a:ln w="9525">
                <a:solidFill>
                  <a:schemeClr val="bg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40B9-4461-BB8D-91357AED565F}"/>
              </c:ext>
            </c:extLst>
          </c:dPt>
          <c:dLbls>
            <c:numFmt formatCode="0.0_ " sourceLinked="0"/>
            <c:spPr>
              <a:noFill/>
              <a:ln w="2519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Sheet1!$B$2:$B$6</c:f>
              <c:numCache>
                <c:formatCode>#,##0.0</c:formatCode>
                <c:ptCount val="5"/>
                <c:pt idx="0">
                  <c:v>55</c:v>
                </c:pt>
                <c:pt idx="1">
                  <c:v>29.7</c:v>
                </c:pt>
                <c:pt idx="2">
                  <c:v>5</c:v>
                </c:pt>
                <c:pt idx="3">
                  <c:v>5</c:v>
                </c:pt>
                <c:pt idx="4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D6-4410-8E25-E4A45FDED3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0"/>
        <c:overlap val="-5"/>
        <c:axId val="344778400"/>
        <c:axId val="344775656"/>
      </c:barChart>
      <c:catAx>
        <c:axId val="344778400"/>
        <c:scaling>
          <c:orientation val="minMax"/>
        </c:scaling>
        <c:delete val="0"/>
        <c:axPos val="b"/>
        <c:numFmt formatCode="#,##0" sourceLinked="1"/>
        <c:majorTickMark val="in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344775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4775656"/>
        <c:scaling>
          <c:orientation val="minMax"/>
          <c:max val="80"/>
          <c:min val="0"/>
        </c:scaling>
        <c:delete val="1"/>
        <c:axPos val="l"/>
        <c:numFmt formatCode="#,##0.0" sourceLinked="1"/>
        <c:majorTickMark val="out"/>
        <c:minorTickMark val="none"/>
        <c:tickLblPos val="nextTo"/>
        <c:crossAx val="344778400"/>
        <c:crosses val="autoZero"/>
        <c:crossBetween val="between"/>
      </c:valAx>
      <c:spPr>
        <a:noFill/>
        <a:ln w="2519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 b="1" i="0" u="none" strike="noStrike" baseline="0">
          <a:solidFill>
            <a:schemeClr val="tx1"/>
          </a:solidFill>
          <a:latin typeface="Arial"/>
          <a:ea typeface="맑은 고딕" pitchFamily="50" charset="-127"/>
          <a:cs typeface="Arial"/>
        </a:defRPr>
      </a:pPr>
      <a:endParaRPr lang="ko-K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921189251518451E-2"/>
          <c:y val="9.1619451108502198E-2"/>
          <c:w val="0.96152745046978694"/>
          <c:h val="0.87769705287953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개신교인</c:v>
                </c:pt>
              </c:strCache>
            </c:strRef>
          </c:tx>
          <c:spPr>
            <a:solidFill>
              <a:srgbClr val="95B3D7"/>
            </a:solidFill>
            <a:ln w="9525">
              <a:solidFill>
                <a:schemeClr val="bg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 w="9525">
                <a:solidFill>
                  <a:schemeClr val="bg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AA18-4730-89C1-F6883656ED4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9525">
                <a:solidFill>
                  <a:schemeClr val="bg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AA18-4730-89C1-F6883656ED41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AA18-4730-89C1-F6883656ED41}"/>
              </c:ext>
            </c:extLst>
          </c:dPt>
          <c:dPt>
            <c:idx val="3"/>
            <c:invertIfNegative val="0"/>
            <c:bubble3D val="0"/>
            <c:spPr>
              <a:solidFill>
                <a:srgbClr val="1E66B0"/>
              </a:solidFill>
              <a:ln w="9525">
                <a:solidFill>
                  <a:schemeClr val="bg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AA18-4730-89C1-F6883656ED41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9525">
                <a:solidFill>
                  <a:schemeClr val="bg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AA18-4730-89C1-F6883656ED41}"/>
              </c:ext>
            </c:extLst>
          </c:dPt>
          <c:dLbls>
            <c:numFmt formatCode="0.0_ " sourceLinked="0"/>
            <c:spPr>
              <a:noFill/>
              <a:ln w="2519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Sheet1!$B$2:$B$6</c:f>
              <c:numCache>
                <c:formatCode>#,##0.0</c:formatCode>
                <c:ptCount val="5"/>
                <c:pt idx="0">
                  <c:v>45.4</c:v>
                </c:pt>
                <c:pt idx="1">
                  <c:v>22.8</c:v>
                </c:pt>
                <c:pt idx="2">
                  <c:v>9.1</c:v>
                </c:pt>
                <c:pt idx="3">
                  <c:v>1.9</c:v>
                </c:pt>
                <c:pt idx="4">
                  <c:v>20.8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A18-4730-89C1-F6883656ED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overlap val="-5"/>
        <c:axId val="344778400"/>
        <c:axId val="344775656"/>
      </c:barChart>
      <c:catAx>
        <c:axId val="344778400"/>
        <c:scaling>
          <c:orientation val="minMax"/>
        </c:scaling>
        <c:delete val="0"/>
        <c:axPos val="b"/>
        <c:numFmt formatCode="#,##0" sourceLinked="1"/>
        <c:majorTickMark val="in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344775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4775656"/>
        <c:scaling>
          <c:orientation val="minMax"/>
          <c:max val="60"/>
          <c:min val="0"/>
        </c:scaling>
        <c:delete val="0"/>
        <c:axPos val="l"/>
        <c:numFmt formatCode="#,##0.0" sourceLinked="1"/>
        <c:majorTickMark val="out"/>
        <c:minorTickMark val="none"/>
        <c:tickLblPos val="none"/>
        <c:spPr>
          <a:ln>
            <a:noFill/>
          </a:ln>
        </c:spPr>
        <c:crossAx val="344778400"/>
        <c:crosses val="autoZero"/>
        <c:crossBetween val="between"/>
      </c:valAx>
      <c:spPr>
        <a:noFill/>
        <a:ln w="2519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 b="1" i="0" u="none" strike="noStrike" baseline="0">
          <a:solidFill>
            <a:schemeClr val="tx1"/>
          </a:solidFill>
          <a:latin typeface="Arial"/>
          <a:ea typeface="맑은 고딕" pitchFamily="50" charset="-127"/>
          <a:cs typeface="Arial"/>
        </a:defRPr>
      </a:pPr>
      <a:endParaRPr lang="ko-KR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921204352627168E-2"/>
          <c:y val="0.10278797174007932"/>
          <c:w val="0.96152745046978694"/>
          <c:h val="0.87769705287953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개신교인</c:v>
                </c:pt>
              </c:strCache>
            </c:strRef>
          </c:tx>
          <c:spPr>
            <a:solidFill>
              <a:srgbClr val="95B3D7"/>
            </a:solidFill>
            <a:ln w="9525">
              <a:solidFill>
                <a:schemeClr val="bg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1E66B0"/>
              </a:solidFill>
              <a:ln w="9525">
                <a:solidFill>
                  <a:schemeClr val="bg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323E-4D1C-B8CE-B99E5C74A355}"/>
              </c:ext>
            </c:extLst>
          </c:dPt>
          <c:dLbls>
            <c:numFmt formatCode="0.0_ " sourceLinked="0"/>
            <c:spPr>
              <a:noFill/>
              <a:ln w="2519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Sheet1!$B$2:$B$7</c:f>
              <c:numCache>
                <c:formatCode>#,##0.0</c:formatCode>
                <c:ptCount val="6"/>
                <c:pt idx="0">
                  <c:v>44.5</c:v>
                </c:pt>
                <c:pt idx="1">
                  <c:v>31.1</c:v>
                </c:pt>
                <c:pt idx="2">
                  <c:v>3.8</c:v>
                </c:pt>
                <c:pt idx="3">
                  <c:v>1.5</c:v>
                </c:pt>
                <c:pt idx="4">
                  <c:v>5</c:v>
                </c:pt>
                <c:pt idx="5">
                  <c:v>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3E-4D1C-B8CE-B99E5C74A3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0"/>
        <c:overlap val="-5"/>
        <c:axId val="344778400"/>
        <c:axId val="344775656"/>
      </c:barChart>
      <c:catAx>
        <c:axId val="344778400"/>
        <c:scaling>
          <c:orientation val="minMax"/>
        </c:scaling>
        <c:delete val="0"/>
        <c:axPos val="b"/>
        <c:numFmt formatCode="#,##0" sourceLinked="1"/>
        <c:majorTickMark val="in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344775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4775656"/>
        <c:scaling>
          <c:orientation val="minMax"/>
          <c:max val="60"/>
          <c:min val="0"/>
        </c:scaling>
        <c:delete val="1"/>
        <c:axPos val="l"/>
        <c:numFmt formatCode="#,##0.0" sourceLinked="1"/>
        <c:majorTickMark val="out"/>
        <c:minorTickMark val="none"/>
        <c:tickLblPos val="nextTo"/>
        <c:crossAx val="344778400"/>
        <c:crosses val="autoZero"/>
        <c:crossBetween val="between"/>
      </c:valAx>
      <c:spPr>
        <a:noFill/>
        <a:ln w="2519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 b="1" i="0" u="none" strike="noStrike" baseline="0">
          <a:solidFill>
            <a:schemeClr val="tx1"/>
          </a:solidFill>
          <a:latin typeface="Arial"/>
          <a:ea typeface="맑은 고딕" pitchFamily="50" charset="-127"/>
          <a:cs typeface="Arial"/>
        </a:defRPr>
      </a:pPr>
      <a:endParaRPr lang="ko-KR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511761082718781E-2"/>
          <c:y val="0.10278797174007932"/>
          <c:w val="0.96152745046978694"/>
          <c:h val="0.87769705287953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개신교인</c:v>
                </c:pt>
              </c:strCache>
            </c:strRef>
          </c:tx>
          <c:spPr>
            <a:solidFill>
              <a:srgbClr val="95B3D7"/>
            </a:solidFill>
            <a:ln w="9525">
              <a:solidFill>
                <a:schemeClr val="bg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 w="9525">
                <a:solidFill>
                  <a:schemeClr val="bg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3E04-46A2-806C-A997F52776F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9525">
                <a:solidFill>
                  <a:schemeClr val="bg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3E04-46A2-806C-A997F52776F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E04-46A2-806C-A997F52776F6}"/>
              </c:ext>
            </c:extLst>
          </c:dPt>
          <c:dPt>
            <c:idx val="3"/>
            <c:invertIfNegative val="0"/>
            <c:bubble3D val="0"/>
            <c:spPr>
              <a:solidFill>
                <a:srgbClr val="1E66B0"/>
              </a:solidFill>
              <a:ln w="9525">
                <a:solidFill>
                  <a:schemeClr val="bg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3E04-46A2-806C-A997F52776F6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9525">
                <a:solidFill>
                  <a:schemeClr val="bg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3E04-46A2-806C-A997F52776F6}"/>
              </c:ext>
            </c:extLst>
          </c:dPt>
          <c:dLbls>
            <c:numFmt formatCode="0.0_ " sourceLinked="0"/>
            <c:spPr>
              <a:noFill/>
              <a:ln w="2519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Sheet1!$B$2:$B$6</c:f>
              <c:numCache>
                <c:formatCode>#,##0.0</c:formatCode>
                <c:ptCount val="5"/>
                <c:pt idx="0">
                  <c:v>29.2</c:v>
                </c:pt>
                <c:pt idx="1">
                  <c:v>34.700000000000003</c:v>
                </c:pt>
                <c:pt idx="2">
                  <c:v>21.6</c:v>
                </c:pt>
                <c:pt idx="3">
                  <c:v>8.4</c:v>
                </c:pt>
                <c:pt idx="4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E04-46A2-806C-A997F52776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overlap val="-5"/>
        <c:axId val="344778400"/>
        <c:axId val="344775656"/>
      </c:barChart>
      <c:catAx>
        <c:axId val="344778400"/>
        <c:scaling>
          <c:orientation val="minMax"/>
        </c:scaling>
        <c:delete val="0"/>
        <c:axPos val="b"/>
        <c:numFmt formatCode="#,##0" sourceLinked="1"/>
        <c:majorTickMark val="in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344775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4775656"/>
        <c:scaling>
          <c:orientation val="minMax"/>
          <c:max val="60"/>
          <c:min val="0"/>
        </c:scaling>
        <c:delete val="0"/>
        <c:axPos val="l"/>
        <c:numFmt formatCode="#,##0.0" sourceLinked="1"/>
        <c:majorTickMark val="out"/>
        <c:minorTickMark val="none"/>
        <c:tickLblPos val="none"/>
        <c:spPr>
          <a:ln>
            <a:noFill/>
          </a:ln>
        </c:spPr>
        <c:crossAx val="344778400"/>
        <c:crosses val="autoZero"/>
        <c:crossBetween val="between"/>
      </c:valAx>
      <c:spPr>
        <a:noFill/>
        <a:ln w="2519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 b="1" i="0" u="none" strike="noStrike" baseline="0">
          <a:solidFill>
            <a:schemeClr val="tx1"/>
          </a:solidFill>
          <a:latin typeface="Arial"/>
          <a:ea typeface="맑은 고딕" pitchFamily="50" charset="-127"/>
          <a:cs typeface="Arial"/>
        </a:defRPr>
      </a:pPr>
      <a:endParaRPr lang="ko-KR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693578003881633E-2"/>
          <c:y val="0.10810147723110729"/>
          <c:w val="0.94061284399223677"/>
          <c:h val="0.8010751312416066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매우 호감이 간다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개신교</c:v>
                </c:pt>
                <c:pt idx="1">
                  <c:v>불교</c:v>
                </c:pt>
                <c:pt idx="2">
                  <c:v>카톨릭</c:v>
                </c:pt>
                <c:pt idx="3">
                  <c:v>이슬람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7.2</c:v>
                </c:pt>
                <c:pt idx="1">
                  <c:v>15</c:v>
                </c:pt>
                <c:pt idx="2" formatCode="General">
                  <c:v>6.6</c:v>
                </c:pt>
                <c:pt idx="3" formatCode="General">
                  <c:v>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C8-4A57-A95F-1E9501EE09F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약간 호감이 간다</c:v>
                </c:pt>
              </c:strCache>
            </c:strRef>
          </c:tx>
          <c:spPr>
            <a:solidFill>
              <a:srgbClr val="95B3D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개신교</c:v>
                </c:pt>
                <c:pt idx="1">
                  <c:v>불교</c:v>
                </c:pt>
                <c:pt idx="2">
                  <c:v>카톨릭</c:v>
                </c:pt>
                <c:pt idx="3">
                  <c:v>이슬람</c:v>
                </c:pt>
              </c:strCache>
            </c:strRef>
          </c:cat>
          <c:val>
            <c:numRef>
              <c:f>Sheet1!$C$2:$C$5</c:f>
              <c:numCache>
                <c:formatCode>0.0</c:formatCode>
                <c:ptCount val="4"/>
                <c:pt idx="0">
                  <c:v>30.8</c:v>
                </c:pt>
                <c:pt idx="1">
                  <c:v>37.799999999999997</c:v>
                </c:pt>
                <c:pt idx="2" formatCode="General">
                  <c:v>27.8</c:v>
                </c:pt>
                <c:pt idx="3" formatCode="General">
                  <c:v>9.8000000000000007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C8-4A57-A95F-1E9501EE09F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별로 호감이 안간다</c:v>
                </c:pt>
              </c:strCache>
            </c:strRef>
          </c:tx>
          <c:spPr>
            <a:solidFill>
              <a:srgbClr val="FAC09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개신교</c:v>
                </c:pt>
                <c:pt idx="1">
                  <c:v>불교</c:v>
                </c:pt>
                <c:pt idx="2">
                  <c:v>카톨릭</c:v>
                </c:pt>
                <c:pt idx="3">
                  <c:v>이슬람</c:v>
                </c:pt>
              </c:strCache>
            </c:strRef>
          </c:cat>
          <c:val>
            <c:numRef>
              <c:f>Sheet1!$D$2:$D$5</c:f>
              <c:numCache>
                <c:formatCode>0.0</c:formatCode>
                <c:ptCount val="4"/>
                <c:pt idx="0">
                  <c:v>20.6</c:v>
                </c:pt>
                <c:pt idx="1">
                  <c:v>14.4</c:v>
                </c:pt>
                <c:pt idx="2" formatCode="General">
                  <c:v>21.2</c:v>
                </c:pt>
                <c:pt idx="3" formatCode="General">
                  <c:v>31.4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C8-4A57-A95F-1E9501EE09F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전혀 호감이 안간다</c:v>
                </c:pt>
              </c:strCache>
            </c:strRef>
          </c:tx>
          <c:spPr>
            <a:solidFill>
              <a:srgbClr val="E46C0A"/>
            </a:solidFill>
            <a:ln>
              <a:noFill/>
            </a:ln>
            <a:effectLst/>
          </c:spPr>
          <c:invertIfNegative val="0"/>
          <c:dLbls>
            <c:dLbl>
              <c:idx val="3"/>
              <c:tx>
                <c:rich>
                  <a:bodyPr/>
                  <a:lstStyle/>
                  <a:p>
                    <a:fld id="{9078467E-4B15-4404-A192-17B3A250240E}" type="VALUE">
                      <a:rPr lang="en-US" altLang="ko-KR" smtClean="0"/>
                      <a:pPr/>
                      <a:t>[값]</a:t>
                    </a:fld>
                    <a:r>
                      <a:rPr lang="en-US" altLang="ko-KR"/>
                      <a:t>.0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6C8-4A57-A95F-1E9501EE09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개신교</c:v>
                </c:pt>
                <c:pt idx="1">
                  <c:v>불교</c:v>
                </c:pt>
                <c:pt idx="2">
                  <c:v>카톨릭</c:v>
                </c:pt>
                <c:pt idx="3">
                  <c:v>이슬람</c:v>
                </c:pt>
              </c:strCache>
            </c:strRef>
          </c:cat>
          <c:val>
            <c:numRef>
              <c:f>Sheet1!$E$2:$E$5</c:f>
              <c:numCache>
                <c:formatCode>0.0</c:formatCode>
                <c:ptCount val="4"/>
                <c:pt idx="0">
                  <c:v>34.1</c:v>
                </c:pt>
                <c:pt idx="1">
                  <c:v>27</c:v>
                </c:pt>
                <c:pt idx="2" formatCode="General">
                  <c:v>36.700000000000003</c:v>
                </c:pt>
                <c:pt idx="3" formatCode="General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6C8-4A57-A95F-1E9501EE09F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00"/>
        <c:overlap val="100"/>
        <c:axId val="512234808"/>
        <c:axId val="512235464"/>
      </c:barChart>
      <c:catAx>
        <c:axId val="512234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12235464"/>
        <c:crosses val="autoZero"/>
        <c:auto val="1"/>
        <c:lblAlgn val="ctr"/>
        <c:lblOffset val="100"/>
        <c:noMultiLvlLbl val="0"/>
      </c:catAx>
      <c:valAx>
        <c:axId val="512235464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512234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2048112001149509"/>
          <c:y val="1.0891368575265539E-2"/>
          <c:w val="0.77254366650371786"/>
          <c:h val="0.107466243437919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921204352627168E-2"/>
          <c:y val="8.789643227442176E-2"/>
          <c:w val="0.96152745046978694"/>
          <c:h val="0.87769705287953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개신교</c:v>
                </c:pt>
              </c:strCache>
            </c:strRef>
          </c:tx>
          <c:spPr>
            <a:solidFill>
              <a:srgbClr val="1E66B0"/>
            </a:solidFill>
            <a:ln w="9525">
              <a:solidFill>
                <a:schemeClr val="bg1"/>
              </a:solidFill>
              <a:prstDash val="solid"/>
            </a:ln>
          </c:spPr>
          <c:invertIfNegative val="0"/>
          <c:dLbls>
            <c:numFmt formatCode="0.0_ " sourceLinked="0"/>
            <c:spPr>
              <a:noFill/>
              <a:ln w="2519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>
                    <a:solidFill>
                      <a:srgbClr val="FF0000"/>
                    </a:solidFill>
                  </a:defRPr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Sheet1!$B$2:$B$4</c:f>
              <c:numCache>
                <c:formatCode>#,##0.0</c:formatCode>
                <c:ptCount val="3"/>
                <c:pt idx="0">
                  <c:v>22.6</c:v>
                </c:pt>
                <c:pt idx="1">
                  <c:v>19.399999999999999</c:v>
                </c:pt>
                <c:pt idx="2">
                  <c:v>19.2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71-4944-B6F0-B23A4C2BECD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불교</c:v>
                </c:pt>
              </c:strCache>
            </c:strRef>
          </c:tx>
          <c:spPr>
            <a:solidFill>
              <a:srgbClr val="95B3D7"/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Sheet1!$C$2:$C$4</c:f>
              <c:numCache>
                <c:formatCode>###0.0</c:formatCode>
                <c:ptCount val="3"/>
                <c:pt idx="0">
                  <c:v>12.8</c:v>
                </c:pt>
                <c:pt idx="1">
                  <c:v>10.9</c:v>
                </c:pt>
                <c:pt idx="2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71-4944-B6F0-B23A4C2BECD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카톨릭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Sheet1!$D$2:$D$4</c:f>
              <c:numCache>
                <c:formatCode>0.0</c:formatCode>
                <c:ptCount val="3"/>
                <c:pt idx="0">
                  <c:v>7.4</c:v>
                </c:pt>
                <c:pt idx="1">
                  <c:v>7.2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71-4944-B6F0-B23A4C2BECD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이슬람</c:v>
                </c:pt>
              </c:strCache>
            </c:strRef>
          </c:tx>
          <c:spPr>
            <a:solidFill>
              <a:srgbClr val="FAC09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Sheet1!$E$2:$E$4</c:f>
              <c:numCache>
                <c:formatCode>###0.0</c:formatCode>
                <c:ptCount val="3"/>
                <c:pt idx="0">
                  <c:v>3.9</c:v>
                </c:pt>
                <c:pt idx="1">
                  <c:v>3.1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C71-4944-B6F0-B23A4C2BECD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잘 모르겠다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Sheet1!$F$2:$F$4</c:f>
              <c:numCache>
                <c:formatCode>General</c:formatCode>
                <c:ptCount val="3"/>
                <c:pt idx="0">
                  <c:v>49.6</c:v>
                </c:pt>
                <c:pt idx="1">
                  <c:v>56.1</c:v>
                </c:pt>
                <c:pt idx="2">
                  <c:v>56.1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C71-4944-B6F0-B23A4C2BECD4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무응답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Sheet1!$G$2:$G$4</c:f>
              <c:numCache>
                <c:formatCode>General</c:formatCode>
                <c:ptCount val="3"/>
                <c:pt idx="0">
                  <c:v>3.7</c:v>
                </c:pt>
                <c:pt idx="1">
                  <c:v>3.3</c:v>
                </c:pt>
                <c:pt idx="2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C71-4944-B6F0-B23A4C2BEC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0"/>
        <c:overlap val="-5"/>
        <c:axId val="344778400"/>
        <c:axId val="344775656"/>
      </c:barChart>
      <c:catAx>
        <c:axId val="344778400"/>
        <c:scaling>
          <c:orientation val="minMax"/>
        </c:scaling>
        <c:delete val="0"/>
        <c:axPos val="b"/>
        <c:numFmt formatCode="#,##0" sourceLinked="1"/>
        <c:majorTickMark val="in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344775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4775656"/>
        <c:scaling>
          <c:orientation val="minMax"/>
          <c:max val="80"/>
          <c:min val="0"/>
        </c:scaling>
        <c:delete val="1"/>
        <c:axPos val="l"/>
        <c:numFmt formatCode="#,##0.0" sourceLinked="1"/>
        <c:majorTickMark val="out"/>
        <c:minorTickMark val="none"/>
        <c:tickLblPos val="nextTo"/>
        <c:crossAx val="344778400"/>
        <c:crosses val="autoZero"/>
        <c:crossBetween val="between"/>
      </c:valAx>
      <c:spPr>
        <a:noFill/>
        <a:ln w="25195">
          <a:noFill/>
        </a:ln>
      </c:spPr>
    </c:plotArea>
    <c:legend>
      <c:legendPos val="r"/>
      <c:layout>
        <c:manualLayout>
          <c:xMode val="edge"/>
          <c:yMode val="edge"/>
          <c:x val="8.3093672487556391E-2"/>
          <c:y val="1.6969905898955042E-3"/>
          <c:w val="0.83938694766748223"/>
          <c:h val="0.17757105506850254"/>
        </c:manualLayout>
      </c:layout>
      <c:overlay val="0"/>
      <c:txPr>
        <a:bodyPr/>
        <a:lstStyle/>
        <a:p>
          <a:pPr>
            <a:defRPr sz="1800"/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 b="1" i="0" u="none" strike="noStrike" baseline="0">
          <a:solidFill>
            <a:schemeClr val="tx1"/>
          </a:solidFill>
          <a:latin typeface="Arial"/>
          <a:ea typeface="맑은 고딕" pitchFamily="50" charset="-127"/>
          <a:cs typeface="Arial"/>
        </a:defRPr>
      </a:pPr>
      <a:endParaRPr lang="ko-KR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5371162525722309E-2"/>
          <c:y val="3.8828013623864427E-2"/>
          <c:w val="0.9492576749485554"/>
          <c:h val="0.9223427797693963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열1</c:v>
                </c:pt>
              </c:strCache>
            </c:strRef>
          </c:tx>
          <c:spPr>
            <a:solidFill>
              <a:srgbClr val="1E66B0"/>
            </a:solidFill>
            <a:ln>
              <a:noFill/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27B1-4224-BD81-58C49BC3159E}"/>
              </c:ext>
            </c:extLst>
          </c:dPt>
          <c:dPt>
            <c:idx val="1"/>
            <c:bubble3D val="0"/>
            <c:spPr>
              <a:solidFill>
                <a:srgbClr val="FAC09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27B1-4224-BD81-58C49BC3159E}"/>
              </c:ext>
            </c:extLst>
          </c:dPt>
          <c:cat>
            <c:strRef>
              <c:f>Sheet1!$A$2:$A$3</c:f>
              <c:strCache>
                <c:ptCount val="2"/>
                <c:pt idx="0">
                  <c:v>지금처럼 계속 하고 싶다</c:v>
                </c:pt>
                <c:pt idx="1">
                  <c:v>지금보다 더 하고 싶다</c:v>
                </c:pt>
              </c:strCache>
            </c:strRef>
          </c:cat>
          <c:val>
            <c:numRef>
              <c:f>Sheet1!$B$2:$B$3</c:f>
              <c:numCache>
                <c:formatCode>#,##0.0</c:formatCode>
                <c:ptCount val="2"/>
                <c:pt idx="0">
                  <c:v>29</c:v>
                </c:pt>
                <c:pt idx="1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7B1-4224-BD81-58C49BC315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4"/>
        <c:holeSize val="49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921189251518451E-2"/>
          <c:y val="9.1619451108502198E-2"/>
          <c:w val="0.96152745046978694"/>
          <c:h val="0.87769705287953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이주 전 종교</c:v>
                </c:pt>
              </c:strCache>
            </c:strRef>
          </c:tx>
          <c:spPr>
            <a:solidFill>
              <a:srgbClr val="95B3D7"/>
            </a:solidFill>
            <a:ln w="9525">
              <a:solidFill>
                <a:schemeClr val="bg1"/>
              </a:solidFill>
              <a:prstDash val="solid"/>
            </a:ln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C82-488A-B929-BEDD158E3452}"/>
              </c:ext>
            </c:extLst>
          </c:dPt>
          <c:dLbls>
            <c:numFmt formatCode="0.0_ " sourceLinked="0"/>
            <c:spPr>
              <a:noFill/>
              <a:ln w="2519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Sheet1!$B$2:$B$9</c:f>
              <c:numCache>
                <c:formatCode>###0.0</c:formatCode>
                <c:ptCount val="8"/>
                <c:pt idx="0">
                  <c:v>21.4</c:v>
                </c:pt>
                <c:pt idx="1">
                  <c:v>9.1999999999999993</c:v>
                </c:pt>
                <c:pt idx="2">
                  <c:v>6</c:v>
                </c:pt>
                <c:pt idx="3">
                  <c:v>6</c:v>
                </c:pt>
                <c:pt idx="4">
                  <c:v>2.7</c:v>
                </c:pt>
                <c:pt idx="5">
                  <c:v>1.3</c:v>
                </c:pt>
                <c:pt idx="6">
                  <c:v>52.6</c:v>
                </c:pt>
                <c:pt idx="7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82-488A-B929-BEDD158E345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현재 종교</c:v>
                </c:pt>
              </c:strCache>
            </c:strRef>
          </c:tx>
          <c:spPr>
            <a:solidFill>
              <a:srgbClr val="1E66B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Sheet1!$C$2:$C$9</c:f>
              <c:numCache>
                <c:formatCode>#,##0.0</c:formatCode>
                <c:ptCount val="8"/>
                <c:pt idx="0">
                  <c:v>12.2</c:v>
                </c:pt>
                <c:pt idx="1">
                  <c:v>8.1999999999999993</c:v>
                </c:pt>
                <c:pt idx="2">
                  <c:v>5.2</c:v>
                </c:pt>
                <c:pt idx="3">
                  <c:v>5.2</c:v>
                </c:pt>
                <c:pt idx="4">
                  <c:v>1.5</c:v>
                </c:pt>
                <c:pt idx="5">
                  <c:v>0.1</c:v>
                </c:pt>
                <c:pt idx="6">
                  <c:v>66.2</c:v>
                </c:pt>
                <c:pt idx="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82-488A-B929-BEDD158E34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overlap val="-5"/>
        <c:axId val="344778400"/>
        <c:axId val="344775656"/>
      </c:barChart>
      <c:catAx>
        <c:axId val="344778400"/>
        <c:scaling>
          <c:orientation val="minMax"/>
        </c:scaling>
        <c:delete val="0"/>
        <c:axPos val="b"/>
        <c:numFmt formatCode="#,##0" sourceLinked="1"/>
        <c:majorTickMark val="in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344775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4775656"/>
        <c:scaling>
          <c:orientation val="minMax"/>
          <c:max val="80"/>
          <c:min val="0"/>
        </c:scaling>
        <c:delete val="1"/>
        <c:axPos val="l"/>
        <c:numFmt formatCode="###0.0" sourceLinked="1"/>
        <c:majorTickMark val="out"/>
        <c:minorTickMark val="none"/>
        <c:tickLblPos val="nextTo"/>
        <c:crossAx val="344778400"/>
        <c:crosses val="autoZero"/>
        <c:crossBetween val="between"/>
      </c:valAx>
      <c:spPr>
        <a:noFill/>
        <a:ln w="25195">
          <a:noFill/>
        </a:ln>
      </c:spPr>
    </c:plotArea>
    <c:legend>
      <c:legendPos val="r"/>
      <c:layout>
        <c:manualLayout>
          <c:xMode val="edge"/>
          <c:yMode val="edge"/>
          <c:x val="0.3558209452148291"/>
          <c:y val="2.7381378481666843E-2"/>
          <c:w val="0.33558711080776638"/>
          <c:h val="0.17643660117613846"/>
        </c:manualLayout>
      </c:layout>
      <c:overlay val="0"/>
      <c:txPr>
        <a:bodyPr/>
        <a:lstStyle/>
        <a:p>
          <a:pPr>
            <a:defRPr sz="1600"/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 b="1" i="0" u="none" strike="noStrike" baseline="0">
          <a:solidFill>
            <a:schemeClr val="tx1"/>
          </a:solidFill>
          <a:latin typeface="Arial"/>
          <a:ea typeface="맑은 고딕" pitchFamily="50" charset="-127"/>
          <a:cs typeface="Arial"/>
        </a:defRPr>
      </a:pPr>
      <a:endParaRPr lang="ko-KR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921204352627168E-2"/>
          <c:y val="0.10278797174007932"/>
          <c:w val="0.96152745046978694"/>
          <c:h val="0.87769705287953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개신교인</c:v>
                </c:pt>
              </c:strCache>
            </c:strRef>
          </c:tx>
          <c:spPr>
            <a:solidFill>
              <a:srgbClr val="95B3D7"/>
            </a:solidFill>
            <a:ln w="9525">
              <a:solidFill>
                <a:schemeClr val="bg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1E66B0"/>
              </a:solidFill>
              <a:ln w="9525">
                <a:solidFill>
                  <a:schemeClr val="bg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0EF6-430C-8D2F-B0A476E81247}"/>
              </c:ext>
            </c:extLst>
          </c:dPt>
          <c:dLbls>
            <c:dLbl>
              <c:idx val="0"/>
              <c:numFmt formatCode="0.0_ " sourceLinked="0"/>
              <c:spPr>
                <a:noFill/>
                <a:ln w="25195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800">
                      <a:solidFill>
                        <a:srgbClr val="FF0000"/>
                      </a:solidFill>
                    </a:defRPr>
                  </a:pPr>
                  <a:endParaRPr lang="ko-K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0EF6-430C-8D2F-B0A476E81247}"/>
                </c:ext>
              </c:extLst>
            </c:dLbl>
            <c:numFmt formatCode="0.0_ " sourceLinked="0"/>
            <c:spPr>
              <a:noFill/>
              <a:ln w="2519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Sheet1!$B$2:$B$7</c:f>
              <c:numCache>
                <c:formatCode>#,##0.0</c:formatCode>
                <c:ptCount val="6"/>
                <c:pt idx="0">
                  <c:v>66.5</c:v>
                </c:pt>
                <c:pt idx="1">
                  <c:v>18.399999999999999</c:v>
                </c:pt>
                <c:pt idx="2">
                  <c:v>17.5</c:v>
                </c:pt>
                <c:pt idx="3">
                  <c:v>3.2</c:v>
                </c:pt>
                <c:pt idx="4">
                  <c:v>1.1000000000000001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F6-430C-8D2F-B0A476E812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overlap val="-5"/>
        <c:axId val="344778400"/>
        <c:axId val="344775656"/>
      </c:barChart>
      <c:catAx>
        <c:axId val="344778400"/>
        <c:scaling>
          <c:orientation val="minMax"/>
        </c:scaling>
        <c:delete val="0"/>
        <c:axPos val="b"/>
        <c:numFmt formatCode="#,##0" sourceLinked="1"/>
        <c:majorTickMark val="in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344775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4775656"/>
        <c:scaling>
          <c:orientation val="minMax"/>
          <c:max val="80"/>
          <c:min val="0"/>
        </c:scaling>
        <c:delete val="1"/>
        <c:axPos val="l"/>
        <c:numFmt formatCode="#,##0.0" sourceLinked="1"/>
        <c:majorTickMark val="out"/>
        <c:minorTickMark val="none"/>
        <c:tickLblPos val="nextTo"/>
        <c:crossAx val="344778400"/>
        <c:crosses val="autoZero"/>
        <c:crossBetween val="between"/>
      </c:valAx>
      <c:spPr>
        <a:noFill/>
        <a:ln w="2519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 b="1" i="0" u="none" strike="noStrike" baseline="0">
          <a:solidFill>
            <a:schemeClr val="tx1"/>
          </a:solidFill>
          <a:latin typeface="Arial"/>
          <a:ea typeface="맑은 고딕" pitchFamily="50" charset="-127"/>
          <a:cs typeface="Arial"/>
        </a:defRPr>
      </a:pPr>
      <a:endParaRPr lang="ko-KR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511761082718781E-2"/>
          <c:y val="0.10278797174007932"/>
          <c:w val="0.96152745046978694"/>
          <c:h val="0.87769705287953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개신교인</c:v>
                </c:pt>
              </c:strCache>
            </c:strRef>
          </c:tx>
          <c:spPr>
            <a:solidFill>
              <a:srgbClr val="95B3D7"/>
            </a:solidFill>
            <a:ln w="9525">
              <a:solidFill>
                <a:schemeClr val="bg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 w="9525">
                <a:solidFill>
                  <a:schemeClr val="bg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7E88-4B12-BA49-13D92E5BFD7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9525">
                <a:solidFill>
                  <a:schemeClr val="bg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7E88-4B12-BA49-13D92E5BFD7C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7E88-4B12-BA49-13D92E5BFD7C}"/>
              </c:ext>
            </c:extLst>
          </c:dPt>
          <c:dPt>
            <c:idx val="3"/>
            <c:invertIfNegative val="0"/>
            <c:bubble3D val="0"/>
            <c:spPr>
              <a:solidFill>
                <a:srgbClr val="1E66B0"/>
              </a:solidFill>
              <a:ln w="9525">
                <a:solidFill>
                  <a:schemeClr val="bg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7E88-4B12-BA49-13D92E5BFD7C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9525">
                <a:solidFill>
                  <a:schemeClr val="bg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7E88-4B12-BA49-13D92E5BFD7C}"/>
              </c:ext>
            </c:extLst>
          </c:dPt>
          <c:dLbls>
            <c:numFmt formatCode="0.0_ " sourceLinked="0"/>
            <c:spPr>
              <a:noFill/>
              <a:ln w="2519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Sheet1!$B$2:$B$6</c:f>
              <c:numCache>
                <c:formatCode>#,##0.0</c:formatCode>
                <c:ptCount val="5"/>
                <c:pt idx="0">
                  <c:v>5.2</c:v>
                </c:pt>
                <c:pt idx="1">
                  <c:v>13.4</c:v>
                </c:pt>
                <c:pt idx="2">
                  <c:v>37.700000000000003</c:v>
                </c:pt>
                <c:pt idx="3">
                  <c:v>37.700000000000003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E88-4B12-BA49-13D92E5BFD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overlap val="-5"/>
        <c:axId val="344778400"/>
        <c:axId val="344775656"/>
      </c:barChart>
      <c:catAx>
        <c:axId val="344778400"/>
        <c:scaling>
          <c:orientation val="minMax"/>
        </c:scaling>
        <c:delete val="0"/>
        <c:axPos val="b"/>
        <c:numFmt formatCode="#,##0" sourceLinked="1"/>
        <c:majorTickMark val="in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344775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4775656"/>
        <c:scaling>
          <c:orientation val="minMax"/>
          <c:max val="60"/>
          <c:min val="0"/>
        </c:scaling>
        <c:delete val="0"/>
        <c:axPos val="l"/>
        <c:numFmt formatCode="#,##0.0" sourceLinked="1"/>
        <c:majorTickMark val="out"/>
        <c:minorTickMark val="none"/>
        <c:tickLblPos val="none"/>
        <c:spPr>
          <a:ln>
            <a:noFill/>
          </a:ln>
        </c:spPr>
        <c:crossAx val="344778400"/>
        <c:crosses val="autoZero"/>
        <c:crossBetween val="between"/>
      </c:valAx>
      <c:spPr>
        <a:noFill/>
        <a:ln w="2519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 b="1" i="0" u="none" strike="noStrike" baseline="0">
          <a:solidFill>
            <a:schemeClr val="tx1"/>
          </a:solidFill>
          <a:latin typeface="Arial"/>
          <a:ea typeface="맑은 고딕" pitchFamily="50" charset="-127"/>
          <a:cs typeface="Arial"/>
        </a:defRPr>
      </a:pPr>
      <a:endParaRPr lang="ko-KR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921204352627168E-2"/>
          <c:y val="0.10278797174007932"/>
          <c:w val="0.96152745046978694"/>
          <c:h val="0.87769705287953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개신교인</c:v>
                </c:pt>
              </c:strCache>
            </c:strRef>
          </c:tx>
          <c:spPr>
            <a:solidFill>
              <a:srgbClr val="1E66B0"/>
            </a:solidFill>
            <a:ln w="9525">
              <a:solidFill>
                <a:schemeClr val="bg1"/>
              </a:solidFill>
              <a:prstDash val="solid"/>
            </a:ln>
          </c:spPr>
          <c:invertIfNegative val="0"/>
          <c:dLbls>
            <c:numFmt formatCode="0.0_ " sourceLinked="0"/>
            <c:spPr>
              <a:noFill/>
              <a:ln w="2519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Sheet1!$B$2:$B$6</c:f>
              <c:numCache>
                <c:formatCode>#,##0.0</c:formatCode>
                <c:ptCount val="5"/>
                <c:pt idx="0">
                  <c:v>41.9</c:v>
                </c:pt>
                <c:pt idx="1">
                  <c:v>31.5</c:v>
                </c:pt>
                <c:pt idx="2">
                  <c:v>18.600000000000001</c:v>
                </c:pt>
                <c:pt idx="3">
                  <c:v>5.2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2F-40BC-A215-2DCA67B068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0"/>
        <c:overlap val="-5"/>
        <c:axId val="344778400"/>
        <c:axId val="344775656"/>
      </c:barChart>
      <c:catAx>
        <c:axId val="344778400"/>
        <c:scaling>
          <c:orientation val="minMax"/>
        </c:scaling>
        <c:delete val="0"/>
        <c:axPos val="b"/>
        <c:numFmt formatCode="#,##0" sourceLinked="1"/>
        <c:majorTickMark val="in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344775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4775656"/>
        <c:scaling>
          <c:orientation val="minMax"/>
          <c:max val="55"/>
          <c:min val="0"/>
        </c:scaling>
        <c:delete val="1"/>
        <c:axPos val="l"/>
        <c:numFmt formatCode="#,##0.0" sourceLinked="1"/>
        <c:majorTickMark val="out"/>
        <c:minorTickMark val="none"/>
        <c:tickLblPos val="nextTo"/>
        <c:crossAx val="344778400"/>
        <c:crosses val="autoZero"/>
        <c:crossBetween val="between"/>
      </c:valAx>
      <c:spPr>
        <a:noFill/>
        <a:ln w="2519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 b="1" i="0" u="none" strike="noStrike" baseline="0">
          <a:solidFill>
            <a:schemeClr val="tx1"/>
          </a:solidFill>
          <a:latin typeface="Arial"/>
          <a:ea typeface="맑은 고딕" pitchFamily="50" charset="-127"/>
          <a:cs typeface="Arial"/>
        </a:defRPr>
      </a:pPr>
      <a:endParaRPr lang="ko-KR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921204352627168E-2"/>
          <c:y val="0.10278797174007932"/>
          <c:w val="0.96152745046978694"/>
          <c:h val="0.87769705287953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개신교인</c:v>
                </c:pt>
              </c:strCache>
            </c:strRef>
          </c:tx>
          <c:spPr>
            <a:solidFill>
              <a:srgbClr val="1E66B0"/>
            </a:solidFill>
            <a:ln w="9525">
              <a:solidFill>
                <a:schemeClr val="bg1"/>
              </a:solidFill>
              <a:prstDash val="solid"/>
            </a:ln>
          </c:spPr>
          <c:invertIfNegative val="0"/>
          <c:dLbls>
            <c:numFmt formatCode="0.0_ " sourceLinked="0"/>
            <c:spPr>
              <a:noFill/>
              <a:ln w="2519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Sheet1!$B$2:$B$6</c:f>
              <c:numCache>
                <c:formatCode>#,##0.0</c:formatCode>
                <c:ptCount val="5"/>
                <c:pt idx="0">
                  <c:v>32.299999999999997</c:v>
                </c:pt>
                <c:pt idx="1">
                  <c:v>12.1</c:v>
                </c:pt>
                <c:pt idx="2">
                  <c:v>8.1</c:v>
                </c:pt>
                <c:pt idx="3">
                  <c:v>17.8</c:v>
                </c:pt>
                <c:pt idx="4">
                  <c:v>29.8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2F-40BC-A215-2DCA67B068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0"/>
        <c:overlap val="-5"/>
        <c:axId val="344778400"/>
        <c:axId val="344775656"/>
      </c:barChart>
      <c:catAx>
        <c:axId val="344778400"/>
        <c:scaling>
          <c:orientation val="minMax"/>
        </c:scaling>
        <c:delete val="0"/>
        <c:axPos val="b"/>
        <c:numFmt formatCode="#,##0" sourceLinked="1"/>
        <c:majorTickMark val="in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344775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4775656"/>
        <c:scaling>
          <c:orientation val="minMax"/>
          <c:max val="50"/>
          <c:min val="0"/>
        </c:scaling>
        <c:delete val="1"/>
        <c:axPos val="l"/>
        <c:numFmt formatCode="#,##0.0" sourceLinked="1"/>
        <c:majorTickMark val="out"/>
        <c:minorTickMark val="none"/>
        <c:tickLblPos val="nextTo"/>
        <c:crossAx val="344778400"/>
        <c:crosses val="autoZero"/>
        <c:crossBetween val="between"/>
      </c:valAx>
      <c:spPr>
        <a:noFill/>
        <a:ln w="2519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 b="1" i="0" u="none" strike="noStrike" baseline="0">
          <a:solidFill>
            <a:schemeClr val="tx1"/>
          </a:solidFill>
          <a:latin typeface="Arial"/>
          <a:ea typeface="맑은 고딕" pitchFamily="50" charset="-127"/>
          <a:cs typeface="Arial"/>
        </a:defRPr>
      </a:pPr>
      <a:endParaRPr lang="ko-K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921189251518451E-2"/>
          <c:y val="9.1619451108502198E-2"/>
          <c:w val="0.96152745046978694"/>
          <c:h val="0.87769705287953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개신교인</c:v>
                </c:pt>
              </c:strCache>
            </c:strRef>
          </c:tx>
          <c:spPr>
            <a:solidFill>
              <a:srgbClr val="1E66B0"/>
            </a:solidFill>
            <a:ln w="9525">
              <a:solidFill>
                <a:schemeClr val="bg1"/>
              </a:solidFill>
              <a:prstDash val="solid"/>
            </a:ln>
          </c:spPr>
          <c:invertIfNegative val="0"/>
          <c:dLbls>
            <c:numFmt formatCode="0.0_ " sourceLinked="0"/>
            <c:spPr>
              <a:noFill/>
              <a:ln w="2519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Sheet1!$B$2:$B$9</c:f>
              <c:numCache>
                <c:formatCode>#,##0.0</c:formatCode>
                <c:ptCount val="8"/>
                <c:pt idx="0">
                  <c:v>43.2</c:v>
                </c:pt>
                <c:pt idx="1">
                  <c:v>20.399999999999999</c:v>
                </c:pt>
                <c:pt idx="2">
                  <c:v>10.3</c:v>
                </c:pt>
                <c:pt idx="3">
                  <c:v>9.9</c:v>
                </c:pt>
                <c:pt idx="4">
                  <c:v>9.3000000000000007</c:v>
                </c:pt>
                <c:pt idx="5">
                  <c:v>5.4</c:v>
                </c:pt>
                <c:pt idx="6">
                  <c:v>2.2999999999999998</c:v>
                </c:pt>
                <c:pt idx="7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05-44D1-A10C-F0B155AD56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overlap val="-5"/>
        <c:axId val="344778400"/>
        <c:axId val="344775656"/>
      </c:barChart>
      <c:catAx>
        <c:axId val="344778400"/>
        <c:scaling>
          <c:orientation val="minMax"/>
        </c:scaling>
        <c:delete val="0"/>
        <c:axPos val="b"/>
        <c:numFmt formatCode="#,##0" sourceLinked="1"/>
        <c:majorTickMark val="in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344775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4775656"/>
        <c:scaling>
          <c:orientation val="minMax"/>
          <c:max val="70"/>
          <c:min val="0"/>
        </c:scaling>
        <c:delete val="0"/>
        <c:axPos val="l"/>
        <c:numFmt formatCode="#,##0.0" sourceLinked="1"/>
        <c:majorTickMark val="out"/>
        <c:minorTickMark val="none"/>
        <c:tickLblPos val="none"/>
        <c:spPr>
          <a:ln>
            <a:noFill/>
          </a:ln>
        </c:spPr>
        <c:crossAx val="344778400"/>
        <c:crosses val="autoZero"/>
        <c:crossBetween val="between"/>
      </c:valAx>
      <c:spPr>
        <a:noFill/>
        <a:ln w="2519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 b="1" i="0" u="none" strike="noStrike" baseline="0">
          <a:solidFill>
            <a:schemeClr val="tx1"/>
          </a:solidFill>
          <a:latin typeface="Arial"/>
          <a:ea typeface="맑은 고딕" pitchFamily="50" charset="-127"/>
          <a:cs typeface="Arial"/>
        </a:defRPr>
      </a:pPr>
      <a:endParaRPr lang="ko-K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511761082718781E-2"/>
          <c:y val="8.789643227442176E-2"/>
          <c:w val="0.96152745046978694"/>
          <c:h val="0.87769705287953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개신교인</c:v>
                </c:pt>
              </c:strCache>
            </c:strRef>
          </c:tx>
          <c:spPr>
            <a:solidFill>
              <a:srgbClr val="1E66B0"/>
            </a:solidFill>
            <a:ln w="9525">
              <a:solidFill>
                <a:schemeClr val="bg1"/>
              </a:solidFill>
              <a:prstDash val="solid"/>
            </a:ln>
          </c:spPr>
          <c:invertIfNegative val="0"/>
          <c:dLbls>
            <c:numFmt formatCode="0.0_ " sourceLinked="0"/>
            <c:spPr>
              <a:noFill/>
              <a:ln w="2519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Sheet1!$B$2:$B$9</c:f>
              <c:numCache>
                <c:formatCode>#,##0.0</c:formatCode>
                <c:ptCount val="8"/>
                <c:pt idx="0">
                  <c:v>40.5</c:v>
                </c:pt>
                <c:pt idx="1">
                  <c:v>25.2</c:v>
                </c:pt>
                <c:pt idx="2">
                  <c:v>21.4</c:v>
                </c:pt>
                <c:pt idx="3">
                  <c:v>3.9</c:v>
                </c:pt>
                <c:pt idx="4">
                  <c:v>3.4</c:v>
                </c:pt>
                <c:pt idx="5">
                  <c:v>1.7</c:v>
                </c:pt>
                <c:pt idx="6">
                  <c:v>0.6</c:v>
                </c:pt>
                <c:pt idx="7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2B-44D1-925A-06BBF26413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overlap val="-5"/>
        <c:axId val="344778400"/>
        <c:axId val="344775656"/>
      </c:barChart>
      <c:catAx>
        <c:axId val="344778400"/>
        <c:scaling>
          <c:orientation val="minMax"/>
        </c:scaling>
        <c:delete val="0"/>
        <c:axPos val="b"/>
        <c:numFmt formatCode="#,##0" sourceLinked="1"/>
        <c:majorTickMark val="in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344775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4775656"/>
        <c:scaling>
          <c:orientation val="minMax"/>
          <c:min val="0"/>
        </c:scaling>
        <c:delete val="1"/>
        <c:axPos val="l"/>
        <c:numFmt formatCode="#,##0.0" sourceLinked="1"/>
        <c:majorTickMark val="out"/>
        <c:minorTickMark val="none"/>
        <c:tickLblPos val="nextTo"/>
        <c:crossAx val="344778400"/>
        <c:crosses val="autoZero"/>
        <c:crossBetween val="between"/>
      </c:valAx>
      <c:spPr>
        <a:noFill/>
        <a:ln w="2519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 b="1" i="0" u="none" strike="noStrike" baseline="0">
          <a:solidFill>
            <a:schemeClr val="tx1"/>
          </a:solidFill>
          <a:latin typeface="Arial"/>
          <a:ea typeface="맑은 고딕" pitchFamily="50" charset="-127"/>
          <a:cs typeface="Arial"/>
        </a:defRPr>
      </a:pPr>
      <a:endParaRPr lang="ko-K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921189251518451E-2"/>
          <c:y val="9.1619451108502198E-2"/>
          <c:w val="0.96152745046978694"/>
          <c:h val="0.87769705287953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개신교인</c:v>
                </c:pt>
              </c:strCache>
            </c:strRef>
          </c:tx>
          <c:spPr>
            <a:solidFill>
              <a:srgbClr val="95B3D7"/>
            </a:solidFill>
            <a:ln w="9525">
              <a:solidFill>
                <a:schemeClr val="bg1"/>
              </a:solidFill>
              <a:prstDash val="solid"/>
            </a:ln>
          </c:spPr>
          <c:invertIfNegative val="0"/>
          <c:dLbls>
            <c:numFmt formatCode="0.0_ " sourceLinked="0"/>
            <c:spPr>
              <a:noFill/>
              <a:ln w="2519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Sheet1!$B$2:$B$10</c:f>
              <c:numCache>
                <c:formatCode>#,##0.0</c:formatCode>
                <c:ptCount val="9"/>
                <c:pt idx="0">
                  <c:v>28.7</c:v>
                </c:pt>
                <c:pt idx="1">
                  <c:v>25.4</c:v>
                </c:pt>
                <c:pt idx="2">
                  <c:v>13.4</c:v>
                </c:pt>
                <c:pt idx="3">
                  <c:v>12.7</c:v>
                </c:pt>
                <c:pt idx="4">
                  <c:v>5.2</c:v>
                </c:pt>
                <c:pt idx="5">
                  <c:v>4.0999999999999996</c:v>
                </c:pt>
                <c:pt idx="6">
                  <c:v>2.8</c:v>
                </c:pt>
                <c:pt idx="7">
                  <c:v>0.5</c:v>
                </c:pt>
                <c:pt idx="8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B4-49F0-98A6-C77A1920AD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overlap val="-5"/>
        <c:axId val="344778400"/>
        <c:axId val="344775656"/>
      </c:barChart>
      <c:catAx>
        <c:axId val="344778400"/>
        <c:scaling>
          <c:orientation val="minMax"/>
        </c:scaling>
        <c:delete val="0"/>
        <c:axPos val="b"/>
        <c:numFmt formatCode="#,##0" sourceLinked="1"/>
        <c:majorTickMark val="in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344775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4775656"/>
        <c:scaling>
          <c:orientation val="minMax"/>
          <c:max val="40"/>
          <c:min val="0"/>
        </c:scaling>
        <c:delete val="1"/>
        <c:axPos val="l"/>
        <c:numFmt formatCode="#,##0.0" sourceLinked="1"/>
        <c:majorTickMark val="out"/>
        <c:minorTickMark val="none"/>
        <c:tickLblPos val="nextTo"/>
        <c:crossAx val="344778400"/>
        <c:crosses val="autoZero"/>
        <c:crossBetween val="between"/>
      </c:valAx>
      <c:spPr>
        <a:noFill/>
        <a:ln w="2519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 b="1" i="0" u="none" strike="noStrike" baseline="0">
          <a:solidFill>
            <a:schemeClr val="tx1"/>
          </a:solidFill>
          <a:latin typeface="Arial"/>
          <a:ea typeface="맑은 고딕" pitchFamily="50" charset="-127"/>
          <a:cs typeface="Arial"/>
        </a:defRPr>
      </a:pPr>
      <a:endParaRPr lang="ko-K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921189251518451E-2"/>
          <c:y val="9.1619451108502198E-2"/>
          <c:w val="0.96152745046978694"/>
          <c:h val="0.87769705287953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개신교인</c:v>
                </c:pt>
              </c:strCache>
            </c:strRef>
          </c:tx>
          <c:spPr>
            <a:solidFill>
              <a:srgbClr val="95B3D7"/>
            </a:solidFill>
            <a:ln w="9525">
              <a:solidFill>
                <a:schemeClr val="bg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 w="9525">
                <a:solidFill>
                  <a:schemeClr val="bg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25CD-43AC-95D4-34BC37BA9C5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9525">
                <a:solidFill>
                  <a:schemeClr val="bg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25CD-43AC-95D4-34BC37BA9C54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25CD-43AC-95D4-34BC37BA9C54}"/>
              </c:ext>
            </c:extLst>
          </c:dPt>
          <c:dPt>
            <c:idx val="3"/>
            <c:invertIfNegative val="0"/>
            <c:bubble3D val="0"/>
            <c:spPr>
              <a:solidFill>
                <a:srgbClr val="1E66B0"/>
              </a:solidFill>
              <a:ln w="9525">
                <a:solidFill>
                  <a:schemeClr val="bg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25CD-43AC-95D4-34BC37BA9C54}"/>
              </c:ext>
            </c:extLst>
          </c:dPt>
          <c:dLbls>
            <c:numFmt formatCode="0.0_ " sourceLinked="0"/>
            <c:spPr>
              <a:noFill/>
              <a:ln w="2519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Sheet1!$B$2:$B$5</c:f>
              <c:numCache>
                <c:formatCode>#,##0.0</c:formatCode>
                <c:ptCount val="4"/>
                <c:pt idx="0">
                  <c:v>6</c:v>
                </c:pt>
                <c:pt idx="1">
                  <c:v>14.4</c:v>
                </c:pt>
                <c:pt idx="2">
                  <c:v>35.9</c:v>
                </c:pt>
                <c:pt idx="3">
                  <c:v>42.2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5CD-43AC-95D4-34BC37BA9C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overlap val="-5"/>
        <c:axId val="344778400"/>
        <c:axId val="344775656"/>
      </c:barChart>
      <c:catAx>
        <c:axId val="344778400"/>
        <c:scaling>
          <c:orientation val="minMax"/>
        </c:scaling>
        <c:delete val="0"/>
        <c:axPos val="b"/>
        <c:numFmt formatCode="#,##0" sourceLinked="1"/>
        <c:majorTickMark val="in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344775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4775656"/>
        <c:scaling>
          <c:orientation val="minMax"/>
          <c:max val="60"/>
          <c:min val="0"/>
        </c:scaling>
        <c:delete val="0"/>
        <c:axPos val="l"/>
        <c:numFmt formatCode="#,##0.0" sourceLinked="1"/>
        <c:majorTickMark val="out"/>
        <c:minorTickMark val="none"/>
        <c:tickLblPos val="none"/>
        <c:spPr>
          <a:ln>
            <a:noFill/>
          </a:ln>
        </c:spPr>
        <c:crossAx val="344778400"/>
        <c:crosses val="autoZero"/>
        <c:crossBetween val="between"/>
      </c:valAx>
      <c:spPr>
        <a:noFill/>
        <a:ln w="2519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 b="1" i="0" u="none" strike="noStrike" baseline="0">
          <a:solidFill>
            <a:schemeClr val="tx1"/>
          </a:solidFill>
          <a:latin typeface="Arial"/>
          <a:ea typeface="맑은 고딕" pitchFamily="50" charset="-127"/>
          <a:cs typeface="Arial"/>
        </a:defRPr>
      </a:pPr>
      <a:endParaRPr lang="ko-K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921189251518451E-2"/>
          <c:y val="0.1434921547215357"/>
          <c:w val="0.98007878904544876"/>
          <c:h val="0.8258242810889514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전혀 도움이 안된다</c:v>
                </c:pt>
              </c:strCache>
            </c:strRef>
          </c:tx>
          <c:spPr>
            <a:solidFill>
              <a:srgbClr val="E46C0A"/>
            </a:solidFill>
            <a:ln w="9525">
              <a:solidFill>
                <a:schemeClr val="bg1"/>
              </a:solidFill>
              <a:prstDash val="solid"/>
            </a:ln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9E-471C-95DF-9FE112D2993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9E-471C-95DF-9FE112D29932}"/>
                </c:ext>
              </c:extLst>
            </c:dLbl>
            <c:dLbl>
              <c:idx val="2"/>
              <c:layout>
                <c:manualLayout>
                  <c:x val="5.3846862943391725E-3"/>
                  <c:y val="-6.32589995593616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>
                      <a:solidFill>
                        <a:schemeClr val="tx1"/>
                      </a:solidFill>
                    </a:defRPr>
                  </a:pPr>
                  <a:endParaRPr lang="ko-K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9E-471C-95DF-9FE112D29932}"/>
                </c:ext>
              </c:extLst>
            </c:dLbl>
            <c:dLbl>
              <c:idx val="3"/>
              <c:layout>
                <c:manualLayout>
                  <c:x val="4.3935873416966489E-4"/>
                  <c:y val="-5.109450734716554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>
                      <a:solidFill>
                        <a:schemeClr val="tx1"/>
                      </a:solidFill>
                    </a:defRPr>
                  </a:pPr>
                  <a:endParaRPr lang="ko-K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9E-471C-95DF-9FE112D299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ko-K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Sheet1!$B$2:$B$5</c:f>
              <c:numCache>
                <c:formatCode>#,##0.0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1.5</c:v>
                </c:pt>
                <c:pt idx="3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9E-471C-95DF-9FE112D2993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별로 도움이 안된다</c:v>
                </c:pt>
              </c:strCache>
            </c:strRef>
          </c:tx>
          <c:spPr>
            <a:solidFill>
              <a:srgbClr val="FAC090"/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2.0009055588843714E-3"/>
                  <c:y val="2.433473188114259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9E-471C-95DF-9FE112D29932}"/>
                </c:ext>
              </c:extLst>
            </c:dLbl>
            <c:dLbl>
              <c:idx val="2"/>
              <c:layout>
                <c:manualLayout>
                  <c:x val="5.590406968359724E-3"/>
                  <c:y val="5.7474567503879534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9E-471C-95DF-9FE112D29932}"/>
                </c:ext>
              </c:extLst>
            </c:dLbl>
            <c:dLbl>
              <c:idx val="3"/>
              <c:layout>
                <c:manualLayout>
                  <c:x val="1.6066741657292753E-3"/>
                  <c:y val="4.866180048661800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A9E-471C-95DF-9FE112D299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ko-K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Sheet1!$C$2:$C$5</c:f>
              <c:numCache>
                <c:formatCode>#,##0.0</c:formatCode>
                <c:ptCount val="4"/>
                <c:pt idx="0">
                  <c:v>3.5</c:v>
                </c:pt>
                <c:pt idx="1">
                  <c:v>6.3</c:v>
                </c:pt>
                <c:pt idx="2">
                  <c:v>5.6</c:v>
                </c:pt>
                <c:pt idx="3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A9E-471C-95DF-9FE112D2993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약간 도움이 된다</c:v>
                </c:pt>
              </c:strCache>
            </c:strRef>
          </c:tx>
          <c:spPr>
            <a:solidFill>
              <a:srgbClr val="95B3D7"/>
            </a:solidFill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Sheet1!$D$2:$D$5</c:f>
              <c:numCache>
                <c:formatCode>#,##0.0</c:formatCode>
                <c:ptCount val="4"/>
                <c:pt idx="0">
                  <c:v>28.7</c:v>
                </c:pt>
                <c:pt idx="1">
                  <c:v>35.200000000000003</c:v>
                </c:pt>
                <c:pt idx="2">
                  <c:v>32.6</c:v>
                </c:pt>
                <c:pt idx="3">
                  <c:v>32.1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A9E-471C-95DF-9FE112D2993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매우 도움이 된다</c:v>
                </c:pt>
              </c:strCache>
            </c:strRef>
          </c:tx>
          <c:spPr>
            <a:solidFill>
              <a:srgbClr val="1E66B0"/>
            </a:solidFill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>
                    <a:solidFill>
                      <a:schemeClr val="bg1"/>
                    </a:solidFill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Sheet1!$E$2:$E$5</c:f>
              <c:numCache>
                <c:formatCode>#,##0.0</c:formatCode>
                <c:ptCount val="4"/>
                <c:pt idx="0">
                  <c:v>58.4</c:v>
                </c:pt>
                <c:pt idx="1">
                  <c:v>50.3</c:v>
                </c:pt>
                <c:pt idx="2">
                  <c:v>47.9</c:v>
                </c:pt>
                <c:pt idx="3">
                  <c:v>44.4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A9E-471C-95DF-9FE112D2993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잘모르겠다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>
                    <a:solidFill>
                      <a:schemeClr val="tx1"/>
                    </a:solidFill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Sheet1!$F$2:$F$5</c:f>
              <c:numCache>
                <c:formatCode>#,##0.0</c:formatCode>
                <c:ptCount val="4"/>
                <c:pt idx="0">
                  <c:v>1.5</c:v>
                </c:pt>
                <c:pt idx="1">
                  <c:v>0.4</c:v>
                </c:pt>
                <c:pt idx="2">
                  <c:v>3</c:v>
                </c:pt>
                <c:pt idx="3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A9E-471C-95DF-9FE112D299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344778400"/>
        <c:axId val="344775656"/>
      </c:barChart>
      <c:catAx>
        <c:axId val="344778400"/>
        <c:scaling>
          <c:orientation val="maxMin"/>
        </c:scaling>
        <c:delete val="0"/>
        <c:axPos val="l"/>
        <c:numFmt formatCode="#,##0" sourceLinked="1"/>
        <c:majorTickMark val="out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344775656"/>
        <c:crosses val="autoZero"/>
        <c:auto val="1"/>
        <c:lblAlgn val="ctr"/>
        <c:lblOffset val="100"/>
        <c:noMultiLvlLbl val="0"/>
      </c:catAx>
      <c:valAx>
        <c:axId val="344775656"/>
        <c:scaling>
          <c:orientation val="minMax"/>
          <c:max val="100"/>
          <c:min val="0"/>
        </c:scaling>
        <c:delete val="0"/>
        <c:axPos val="t"/>
        <c:numFmt formatCode="#,##0.0" sourceLinked="1"/>
        <c:majorTickMark val="out"/>
        <c:minorTickMark val="none"/>
        <c:tickLblPos val="none"/>
        <c:spPr>
          <a:ln>
            <a:noFill/>
          </a:ln>
        </c:spPr>
        <c:crossAx val="344778400"/>
        <c:crosses val="autoZero"/>
        <c:crossBetween val="between"/>
      </c:valAx>
      <c:spPr>
        <a:noFill/>
        <a:ln w="25195">
          <a:noFill/>
        </a:ln>
      </c:spPr>
    </c:plotArea>
    <c:legend>
      <c:legendPos val="r"/>
      <c:layout>
        <c:manualLayout>
          <c:xMode val="edge"/>
          <c:yMode val="edge"/>
          <c:x val="1.038764385221077E-3"/>
          <c:y val="1.6831427093511122E-2"/>
          <c:w val="0.91104914770269096"/>
          <c:h val="0.10043450773032934"/>
        </c:manualLayout>
      </c:layout>
      <c:overlay val="0"/>
      <c:txPr>
        <a:bodyPr/>
        <a:lstStyle/>
        <a:p>
          <a:pPr>
            <a:defRPr sz="1400"/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300" b="1" i="0" u="none" strike="noStrike" baseline="0">
          <a:solidFill>
            <a:schemeClr val="tx1"/>
          </a:solidFill>
          <a:latin typeface="Arial"/>
          <a:ea typeface="맑은 고딕" pitchFamily="50" charset="-127"/>
          <a:cs typeface="Arial"/>
        </a:defRPr>
      </a:pPr>
      <a:endParaRPr lang="ko-K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921204352627168E-2"/>
          <c:y val="0.10278797174007932"/>
          <c:w val="0.96152745046978694"/>
          <c:h val="0.87769705287953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개신교인</c:v>
                </c:pt>
              </c:strCache>
            </c:strRef>
          </c:tx>
          <c:spPr>
            <a:solidFill>
              <a:srgbClr val="1E66B0"/>
            </a:solidFill>
            <a:ln w="9525">
              <a:solidFill>
                <a:schemeClr val="bg1"/>
              </a:solidFill>
              <a:prstDash val="solid"/>
            </a:ln>
          </c:spPr>
          <c:invertIfNegative val="0"/>
          <c:dLbls>
            <c:numFmt formatCode="0.0_ " sourceLinked="0"/>
            <c:spPr>
              <a:noFill/>
              <a:ln w="2519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Sheet1!$B$2:$B$9</c:f>
              <c:numCache>
                <c:formatCode>#,##0.0</c:formatCode>
                <c:ptCount val="8"/>
                <c:pt idx="0">
                  <c:v>48.6</c:v>
                </c:pt>
                <c:pt idx="1">
                  <c:v>21.6</c:v>
                </c:pt>
                <c:pt idx="2">
                  <c:v>6.6</c:v>
                </c:pt>
                <c:pt idx="3">
                  <c:v>6.4</c:v>
                </c:pt>
                <c:pt idx="4">
                  <c:v>4.5999999999999996</c:v>
                </c:pt>
                <c:pt idx="5">
                  <c:v>4.4000000000000004</c:v>
                </c:pt>
                <c:pt idx="6">
                  <c:v>3.8</c:v>
                </c:pt>
                <c:pt idx="7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D7-43CC-A1CC-98A40DF6F2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overlap val="-5"/>
        <c:axId val="344778400"/>
        <c:axId val="344775656"/>
      </c:barChart>
      <c:catAx>
        <c:axId val="344778400"/>
        <c:scaling>
          <c:orientation val="minMax"/>
        </c:scaling>
        <c:delete val="0"/>
        <c:axPos val="b"/>
        <c:numFmt formatCode="#,##0" sourceLinked="1"/>
        <c:majorTickMark val="in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344775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4775656"/>
        <c:scaling>
          <c:orientation val="minMax"/>
          <c:max val="80"/>
          <c:min val="0"/>
        </c:scaling>
        <c:delete val="1"/>
        <c:axPos val="l"/>
        <c:numFmt formatCode="#,##0.0" sourceLinked="1"/>
        <c:majorTickMark val="out"/>
        <c:minorTickMark val="none"/>
        <c:tickLblPos val="nextTo"/>
        <c:crossAx val="344778400"/>
        <c:crosses val="autoZero"/>
        <c:crossBetween val="between"/>
      </c:valAx>
      <c:spPr>
        <a:noFill/>
        <a:ln w="2519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 b="1" i="0" u="none" strike="noStrike" baseline="0">
          <a:solidFill>
            <a:schemeClr val="tx1"/>
          </a:solidFill>
          <a:latin typeface="Arial"/>
          <a:ea typeface="맑은 고딕" pitchFamily="50" charset="-127"/>
          <a:cs typeface="Arial"/>
        </a:defRPr>
      </a:pPr>
      <a:endParaRPr lang="ko-K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921189251518451E-2"/>
          <c:y val="9.1619451108502198E-2"/>
          <c:w val="0.96152745046978694"/>
          <c:h val="0.87769705287953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개신교인</c:v>
                </c:pt>
              </c:strCache>
            </c:strRef>
          </c:tx>
          <c:spPr>
            <a:solidFill>
              <a:srgbClr val="95B3D7"/>
            </a:solidFill>
            <a:ln w="9525">
              <a:solidFill>
                <a:schemeClr val="bg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 w="9525">
                <a:solidFill>
                  <a:schemeClr val="bg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C557-481D-9DC3-2A0299427B5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9525">
                <a:solidFill>
                  <a:schemeClr val="bg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C557-481D-9DC3-2A0299427B5A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C557-481D-9DC3-2A0299427B5A}"/>
              </c:ext>
            </c:extLst>
          </c:dPt>
          <c:dPt>
            <c:idx val="3"/>
            <c:invertIfNegative val="0"/>
            <c:bubble3D val="0"/>
            <c:spPr>
              <a:solidFill>
                <a:srgbClr val="1E66B0"/>
              </a:solidFill>
              <a:ln w="9525">
                <a:solidFill>
                  <a:schemeClr val="bg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C557-481D-9DC3-2A0299427B5A}"/>
              </c:ext>
            </c:extLst>
          </c:dPt>
          <c:dLbls>
            <c:numFmt formatCode="0.0_ " sourceLinked="0"/>
            <c:spPr>
              <a:noFill/>
              <a:ln w="2519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Sheet1!$B$2:$B$5</c:f>
              <c:numCache>
                <c:formatCode>#,##0.0</c:formatCode>
                <c:ptCount val="4"/>
                <c:pt idx="0">
                  <c:v>2.2999999999999998</c:v>
                </c:pt>
                <c:pt idx="1">
                  <c:v>12.9</c:v>
                </c:pt>
                <c:pt idx="2">
                  <c:v>48.2</c:v>
                </c:pt>
                <c:pt idx="3">
                  <c:v>34.9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557-481D-9DC3-2A0299427B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overlap val="-5"/>
        <c:axId val="344778400"/>
        <c:axId val="344775656"/>
      </c:barChart>
      <c:catAx>
        <c:axId val="344778400"/>
        <c:scaling>
          <c:orientation val="minMax"/>
        </c:scaling>
        <c:delete val="0"/>
        <c:axPos val="b"/>
        <c:numFmt formatCode="#,##0" sourceLinked="1"/>
        <c:majorTickMark val="in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344775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4775656"/>
        <c:scaling>
          <c:orientation val="minMax"/>
          <c:max val="60"/>
          <c:min val="0"/>
        </c:scaling>
        <c:delete val="0"/>
        <c:axPos val="l"/>
        <c:numFmt formatCode="#,##0.0" sourceLinked="1"/>
        <c:majorTickMark val="out"/>
        <c:minorTickMark val="none"/>
        <c:tickLblPos val="none"/>
        <c:spPr>
          <a:ln>
            <a:noFill/>
          </a:ln>
        </c:spPr>
        <c:crossAx val="344778400"/>
        <c:crosses val="autoZero"/>
        <c:crossBetween val="between"/>
      </c:valAx>
      <c:spPr>
        <a:noFill/>
        <a:ln w="2519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 b="1" i="0" u="none" strike="noStrike" baseline="0">
          <a:solidFill>
            <a:schemeClr val="tx1"/>
          </a:solidFill>
          <a:latin typeface="Arial"/>
          <a:ea typeface="맑은 고딕" pitchFamily="50" charset="-127"/>
          <a:cs typeface="Arial"/>
        </a:defRPr>
      </a:pPr>
      <a:endParaRPr lang="ko-K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051D893C-67EE-470D-B024-366D6FA726A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91966F5-8E7C-4FF4-966D-2FB2E71F07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B8CA1-8B78-4695-B00E-E480B2F29819}" type="datetimeFigureOut">
              <a:rPr lang="ko-KR" altLang="en-US" smtClean="0"/>
              <a:t>2022-11-22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0B73935-89A8-4C2F-AAE0-4936A7AC47A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C6A779B-5DD6-438A-AE33-EA589EC044F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25DF3-BE33-4886-A51E-92F6D9CC5BC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1815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8EC5E-9557-40D6-B509-73A2B9E94DF9}" type="datetimeFigureOut">
              <a:rPr lang="ko-KR" altLang="en-US" smtClean="0"/>
              <a:t>2022-11-22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52A560-99FF-478B-A2B1-735CAA684C6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7801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9502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4306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81363" y="6356354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</p:spPr>
        <p:txBody>
          <a:bodyPr/>
          <a:lstStyle/>
          <a:p>
            <a:fld id="{37E89C48-0342-47C6-88C3-A0C8ECDF40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2522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5059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8EB2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57CBE186-B625-4FCD-9234-41F019092455}"/>
              </a:ext>
            </a:extLst>
          </p:cNvPr>
          <p:cNvSpPr/>
          <p:nvPr userDrawn="1"/>
        </p:nvSpPr>
        <p:spPr>
          <a:xfrm>
            <a:off x="284672" y="232913"/>
            <a:ext cx="9368286" cy="62577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6144412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23" rtl="0" eaLnBrk="1" latinLnBrk="1" hangingPunct="1">
        <a:lnSpc>
          <a:spcPct val="90000"/>
        </a:lnSpc>
        <a:spcBef>
          <a:spcPct val="0"/>
        </a:spcBef>
        <a:buNone/>
        <a:defRPr sz="44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6" indent="-228606" algn="l" defTabSz="914423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28606" algn="l" defTabSz="914423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6" algn="l" defTabSz="914423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6" algn="l" defTabSz="914423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6" algn="l" defTabSz="914423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6" algn="l" defTabSz="914423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6" algn="l" defTabSz="914423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6" algn="l" defTabSz="914423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95B3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>
            <a:extLst>
              <a:ext uri="{FF2B5EF4-FFF2-40B4-BE49-F238E27FC236}">
                <a16:creationId xmlns:a16="http://schemas.microsoft.com/office/drawing/2014/main" id="{B18E577A-B4C0-4580-896E-8C349E32D519}"/>
              </a:ext>
            </a:extLst>
          </p:cNvPr>
          <p:cNvSpPr/>
          <p:nvPr userDrawn="1"/>
        </p:nvSpPr>
        <p:spPr>
          <a:xfrm>
            <a:off x="284672" y="232913"/>
            <a:ext cx="9368286" cy="62577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9304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</p:sldLayoutIdLst>
  <p:txStyles>
    <p:titleStyle>
      <a:lvl1pPr algn="l" defTabSz="914423" rtl="0" eaLnBrk="1" latinLnBrk="1" hangingPunct="1">
        <a:lnSpc>
          <a:spcPct val="90000"/>
        </a:lnSpc>
        <a:spcBef>
          <a:spcPct val="0"/>
        </a:spcBef>
        <a:buNone/>
        <a:defRPr sz="44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6" indent="-228606" algn="l" defTabSz="914423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28606" algn="l" defTabSz="914423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6" algn="l" defTabSz="914423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6" algn="l" defTabSz="914423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6" algn="l" defTabSz="914423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6" algn="l" defTabSz="914423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6" algn="l" defTabSz="914423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6" algn="l" defTabSz="914423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2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>
            <a:extLst>
              <a:ext uri="{FF2B5EF4-FFF2-40B4-BE49-F238E27FC236}">
                <a16:creationId xmlns:a16="http://schemas.microsoft.com/office/drawing/2014/main" id="{2D1D14DB-0D63-4B0C-B09C-B245C021AE61}"/>
              </a:ext>
            </a:extLst>
          </p:cNvPr>
          <p:cNvGrpSpPr/>
          <p:nvPr userDrawn="1"/>
        </p:nvGrpSpPr>
        <p:grpSpPr>
          <a:xfrm>
            <a:off x="0" y="0"/>
            <a:ext cx="9906000" cy="6858000"/>
            <a:chOff x="166116" y="150876"/>
            <a:chExt cx="11859768" cy="6556247"/>
          </a:xfrm>
        </p:grpSpPr>
        <p:sp>
          <p:nvSpPr>
            <p:cNvPr id="8" name="사각형: 둥근 모서리 11">
              <a:extLst>
                <a:ext uri="{FF2B5EF4-FFF2-40B4-BE49-F238E27FC236}">
                  <a16:creationId xmlns:a16="http://schemas.microsoft.com/office/drawing/2014/main" id="{7A9468D0-F2D1-4928-B107-649E76A8A370}"/>
                </a:ext>
              </a:extLst>
            </p:cNvPr>
            <p:cNvSpPr/>
            <p:nvPr/>
          </p:nvSpPr>
          <p:spPr>
            <a:xfrm>
              <a:off x="166116" y="150876"/>
              <a:ext cx="11859768" cy="6556247"/>
            </a:xfrm>
            <a:prstGeom prst="roundRect">
              <a:avLst>
                <a:gd name="adj" fmla="val 2325"/>
              </a:avLst>
            </a:prstGeom>
            <a:solidFill>
              <a:srgbClr val="95B3D7"/>
            </a:solidFill>
            <a:ln w="19050">
              <a:noFill/>
            </a:ln>
            <a:effectLst>
              <a:outerShdw blurRad="203200" dist="88900" dir="4800000" algn="tl" rotWithShape="0">
                <a:schemeClr val="tx1">
                  <a:alpha val="27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사각형: 둥근 모서리 12">
              <a:extLst>
                <a:ext uri="{FF2B5EF4-FFF2-40B4-BE49-F238E27FC236}">
                  <a16:creationId xmlns:a16="http://schemas.microsoft.com/office/drawing/2014/main" id="{D679E184-8488-410E-BB1F-A3E92480F57A}"/>
                </a:ext>
              </a:extLst>
            </p:cNvPr>
            <p:cNvSpPr/>
            <p:nvPr userDrawn="1"/>
          </p:nvSpPr>
          <p:spPr>
            <a:xfrm>
              <a:off x="231648" y="978407"/>
              <a:ext cx="11728704" cy="5672591"/>
            </a:xfrm>
            <a:prstGeom prst="roundRect">
              <a:avLst>
                <a:gd name="adj" fmla="val 2325"/>
              </a:avLst>
            </a:prstGeom>
            <a:solidFill>
              <a:schemeClr val="bg1"/>
            </a:solidFill>
            <a:ln>
              <a:noFill/>
            </a:ln>
            <a:effectLst>
              <a:outerShdw blurRad="203200" dist="88900" dir="4800000" algn="tl" rotWithShape="0">
                <a:schemeClr val="tx1">
                  <a:alpha val="27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사각형: 둥근 모서리 13">
              <a:extLst>
                <a:ext uri="{FF2B5EF4-FFF2-40B4-BE49-F238E27FC236}">
                  <a16:creationId xmlns:a16="http://schemas.microsoft.com/office/drawing/2014/main" id="{6C8E09E9-2E13-4B5E-9144-9B7786C7A186}"/>
                </a:ext>
              </a:extLst>
            </p:cNvPr>
            <p:cNvSpPr/>
            <p:nvPr/>
          </p:nvSpPr>
          <p:spPr>
            <a:xfrm>
              <a:off x="2455863" y="273425"/>
              <a:ext cx="9507537" cy="582433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38100" dist="63500" dir="4800000" algn="tl" rotWithShape="0">
                <a:schemeClr val="tx1">
                  <a:alpha val="2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65113" latinLnBrk="0">
                <a:tabLst>
                  <a:tab pos="723900" algn="l"/>
                </a:tabLst>
                <a:defRPr/>
              </a:pPr>
              <a:endParaRPr lang="en-US" altLang="ko-KR" sz="700" kern="0" dirty="0">
                <a:solidFill>
                  <a:srgbClr val="44546A">
                    <a:lumMod val="75000"/>
                  </a:srgbClr>
                </a:solidFill>
              </a:endParaRPr>
            </a:p>
          </p:txBody>
        </p:sp>
        <p:sp>
          <p:nvSpPr>
            <p:cNvPr id="11" name="사각형: 둥근 모서리 14">
              <a:extLst>
                <a:ext uri="{FF2B5EF4-FFF2-40B4-BE49-F238E27FC236}">
                  <a16:creationId xmlns:a16="http://schemas.microsoft.com/office/drawing/2014/main" id="{AC282A15-C96C-4FFB-A27B-5119617FB129}"/>
                </a:ext>
              </a:extLst>
            </p:cNvPr>
            <p:cNvSpPr/>
            <p:nvPr/>
          </p:nvSpPr>
          <p:spPr>
            <a:xfrm>
              <a:off x="222250" y="273425"/>
              <a:ext cx="2146300" cy="582433"/>
            </a:xfrm>
            <a:prstGeom prst="roundRect">
              <a:avLst>
                <a:gd name="adj" fmla="val 50000"/>
              </a:avLst>
            </a:prstGeom>
            <a:solidFill>
              <a:srgbClr val="95B3D7"/>
            </a:solidFill>
            <a:ln>
              <a:noFill/>
            </a:ln>
            <a:effectLst>
              <a:innerShdw blurRad="76200">
                <a:prstClr val="black">
                  <a:alpha val="1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447675"/>
              <a:endParaRPr lang="ko-KR" altLang="en-US" b="1" dirty="0">
                <a:solidFill>
                  <a:prstClr val="white"/>
                </a:solidFill>
              </a:endParaRPr>
            </a:p>
          </p:txBody>
        </p:sp>
        <p:sp>
          <p:nvSpPr>
            <p:cNvPr id="12" name="타원 11">
              <a:extLst>
                <a:ext uri="{FF2B5EF4-FFF2-40B4-BE49-F238E27FC236}">
                  <a16:creationId xmlns:a16="http://schemas.microsoft.com/office/drawing/2014/main" id="{E87ACB34-6291-4A61-93EE-F70A107DE199}"/>
                </a:ext>
              </a:extLst>
            </p:cNvPr>
            <p:cNvSpPr/>
            <p:nvPr/>
          </p:nvSpPr>
          <p:spPr>
            <a:xfrm>
              <a:off x="288925" y="333308"/>
              <a:ext cx="468000" cy="46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dist="88900" dir="4800000" algn="tl" rotWithShape="0">
                <a:schemeClr val="tx1">
                  <a:alpha val="1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pic>
          <p:nvPicPr>
            <p:cNvPr id="13" name="그림 12">
              <a:extLst>
                <a:ext uri="{FF2B5EF4-FFF2-40B4-BE49-F238E27FC236}">
                  <a16:creationId xmlns:a16="http://schemas.microsoft.com/office/drawing/2014/main" id="{3B11F836-187E-4C70-BC1E-E09D38FE14A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385762" y="444501"/>
              <a:ext cx="274637" cy="241586"/>
            </a:xfrm>
            <a:prstGeom prst="rect">
              <a:avLst/>
            </a:prstGeom>
          </p:spPr>
        </p:pic>
      </p:grpSp>
      <p:sp>
        <p:nvSpPr>
          <p:cNvPr id="14" name="슬라이드 번호 개체 틀 5">
            <a:extLst>
              <a:ext uri="{FF2B5EF4-FFF2-40B4-BE49-F238E27FC236}">
                <a16:creationId xmlns:a16="http://schemas.microsoft.com/office/drawing/2014/main" id="{4CDABECA-6D47-41AE-B389-70359D9605D9}"/>
              </a:ext>
            </a:extLst>
          </p:cNvPr>
          <p:cNvSpPr txBox="1">
            <a:spLocks/>
          </p:cNvSpPr>
          <p:nvPr userDrawn="1"/>
        </p:nvSpPr>
        <p:spPr>
          <a:xfrm>
            <a:off x="157734" y="6490690"/>
            <a:ext cx="3293726" cy="2391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i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ko-KR" sz="1000" spc="-70" dirty="0">
                <a:solidFill>
                  <a:prstClr val="black">
                    <a:tint val="75000"/>
                  </a:prst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2022</a:t>
            </a:r>
            <a:r>
              <a:rPr lang="ko-KR" altLang="en-US" sz="1000" spc="-70" dirty="0">
                <a:solidFill>
                  <a:prstClr val="black">
                    <a:tint val="75000"/>
                  </a:prstClr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이주민 종교 의식 및 종교 생활 조사</a:t>
            </a:r>
          </a:p>
        </p:txBody>
      </p:sp>
      <p:sp>
        <p:nvSpPr>
          <p:cNvPr id="15" name="슬라이드 번호 개체 틀 5">
            <a:extLst>
              <a:ext uri="{FF2B5EF4-FFF2-40B4-BE49-F238E27FC236}">
                <a16:creationId xmlns:a16="http://schemas.microsoft.com/office/drawing/2014/main" id="{2D23D77B-80DB-409E-978E-662939E41363}"/>
              </a:ext>
            </a:extLst>
          </p:cNvPr>
          <p:cNvSpPr txBox="1">
            <a:spLocks/>
          </p:cNvSpPr>
          <p:nvPr userDrawn="1"/>
        </p:nvSpPr>
        <p:spPr>
          <a:xfrm>
            <a:off x="7456978" y="6444595"/>
            <a:ext cx="2291288" cy="22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000" b="0" i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en-US" altLang="ko-KR" sz="1000" b="0" i="1" baseline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fld id="{58A7E6E7-2157-4D44-8B56-4AD9749F651D}" type="slidenum">
              <a:rPr lang="ko-KR" altLang="en-US" sz="1000" b="0" i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pPr/>
              <a:t>‹#›</a:t>
            </a:fld>
            <a:r>
              <a:rPr lang="ko-KR" altLang="en-US" sz="1000" b="0" i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000" b="0" i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endParaRPr lang="ko-KR" altLang="en-US" sz="1000" b="0" i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52383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</p:sldLayoutIdLst>
  <p:txStyles>
    <p:titleStyle>
      <a:lvl1pPr algn="l" defTabSz="914423" rtl="0" eaLnBrk="1" latinLnBrk="1" hangingPunct="1">
        <a:lnSpc>
          <a:spcPct val="90000"/>
        </a:lnSpc>
        <a:spcBef>
          <a:spcPct val="0"/>
        </a:spcBef>
        <a:buNone/>
        <a:defRPr sz="44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6" indent="-228606" algn="l" defTabSz="914423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28606" algn="l" defTabSz="914423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6" algn="l" defTabSz="914423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6" algn="l" defTabSz="914423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6" algn="l" defTabSz="914423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6" algn="l" defTabSz="914423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6" algn="l" defTabSz="914423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6" algn="l" defTabSz="914423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FCD65C-D713-4188-95D8-7DB45DC271FB}"/>
              </a:ext>
            </a:extLst>
          </p:cNvPr>
          <p:cNvSpPr txBox="1"/>
          <p:nvPr/>
        </p:nvSpPr>
        <p:spPr>
          <a:xfrm>
            <a:off x="4044641" y="2947672"/>
            <a:ext cx="215100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4500" b="1" dirty="0"/>
          </a:p>
          <a:p>
            <a:pPr algn="ctr"/>
            <a:r>
              <a:rPr lang="en-US" altLang="ko-KR" sz="2400" b="1" dirty="0"/>
              <a:t>2022. 11.</a:t>
            </a:r>
          </a:p>
          <a:p>
            <a:pPr algn="ctr"/>
            <a:endParaRPr lang="en-US" altLang="ko-KR" sz="4500" b="1" dirty="0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B37D720-008A-49C9-AADA-8B9F713B10A0}"/>
              </a:ext>
            </a:extLst>
          </p:cNvPr>
          <p:cNvSpPr/>
          <p:nvPr/>
        </p:nvSpPr>
        <p:spPr>
          <a:xfrm>
            <a:off x="759125" y="1445360"/>
            <a:ext cx="85972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3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이주민 종교 의식 및 종교 생활</a:t>
            </a:r>
            <a:endParaRPr lang="en-US" altLang="ko-KR" sz="36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algn="ctr"/>
            <a:r>
              <a:rPr lang="ko-KR" altLang="en-US" sz="3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조사 결과 발표</a:t>
            </a:r>
            <a:endParaRPr lang="en-US" altLang="ko-KR" sz="36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8B27EBD9-CBBF-50D9-234A-5458DE66D07A}"/>
              </a:ext>
            </a:extLst>
          </p:cNvPr>
          <p:cNvSpPr/>
          <p:nvPr/>
        </p:nvSpPr>
        <p:spPr>
          <a:xfrm>
            <a:off x="759125" y="5247904"/>
            <a:ext cx="85972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24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목회데이터연구소 </a:t>
            </a:r>
            <a:r>
              <a:rPr lang="ko-KR" altLang="en-US" sz="2400" b="1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부대표</a:t>
            </a:r>
            <a:r>
              <a:rPr lang="ko-KR" altLang="en-US" sz="24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400" b="1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김진양</a:t>
            </a:r>
            <a:endParaRPr lang="en-US" altLang="ko-KR" sz="24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23069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95CAF20A-59DA-4803-B6F5-5F28037CF640}"/>
              </a:ext>
            </a:extLst>
          </p:cNvPr>
          <p:cNvSpPr/>
          <p:nvPr/>
        </p:nvSpPr>
        <p:spPr>
          <a:xfrm>
            <a:off x="219105" y="143729"/>
            <a:ext cx="1871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500" b="1" dirty="0">
                <a:latin typeface="+mj-ea"/>
              </a:rPr>
              <a:t>Ⅱ. </a:t>
            </a:r>
            <a:r>
              <a:rPr lang="ko-KR" altLang="en-US" sz="1500" b="1" dirty="0">
                <a:latin typeface="+mj-ea"/>
              </a:rPr>
              <a:t>한국</a:t>
            </a:r>
            <a:endParaRPr lang="en-US" altLang="ko-KR" sz="1500" b="1" dirty="0">
              <a:latin typeface="+mj-ea"/>
            </a:endParaRPr>
          </a:p>
          <a:p>
            <a:pPr algn="ctr"/>
            <a:r>
              <a:rPr lang="ko-KR" altLang="en-US" sz="1500" b="1" dirty="0">
                <a:latin typeface="+mj-ea"/>
              </a:rPr>
              <a:t> 종교생활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FFFDB6-7DD9-4402-A40C-BA424FE9DFA6}"/>
              </a:ext>
            </a:extLst>
          </p:cNvPr>
          <p:cNvSpPr txBox="1"/>
          <p:nvPr/>
        </p:nvSpPr>
        <p:spPr>
          <a:xfrm>
            <a:off x="1593432" y="122717"/>
            <a:ext cx="6311984" cy="517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1990" marR="0" indent="-341630" algn="just" fontAlgn="base" latinLnBrk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1.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현재 믿는 종교 실태  </a:t>
            </a: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- (3)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종교 생활을 하는 이유</a:t>
            </a:r>
          </a:p>
        </p:txBody>
      </p:sp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2B5F0E7D-022B-4D99-AAC7-25AB06C1ED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95733"/>
              </p:ext>
            </p:extLst>
          </p:nvPr>
        </p:nvGraphicFramePr>
        <p:xfrm>
          <a:off x="628650" y="1289237"/>
          <a:ext cx="8692092" cy="4738184"/>
        </p:xfrm>
        <a:graphic>
          <a:graphicData uri="http://schemas.openxmlformats.org/drawingml/2006/table">
            <a:tbl>
              <a:tblPr/>
              <a:tblGrid>
                <a:gridCol w="622308">
                  <a:extLst>
                    <a:ext uri="{9D8B030D-6E8A-4147-A177-3AD203B41FA5}">
                      <a16:colId xmlns:a16="http://schemas.microsoft.com/office/drawing/2014/main" val="2551717987"/>
                    </a:ext>
                  </a:extLst>
                </a:gridCol>
                <a:gridCol w="939591">
                  <a:extLst>
                    <a:ext uri="{9D8B030D-6E8A-4147-A177-3AD203B41FA5}">
                      <a16:colId xmlns:a16="http://schemas.microsoft.com/office/drawing/2014/main" val="1297058087"/>
                    </a:ext>
                  </a:extLst>
                </a:gridCol>
                <a:gridCol w="683880">
                  <a:extLst>
                    <a:ext uri="{9D8B030D-6E8A-4147-A177-3AD203B41FA5}">
                      <a16:colId xmlns:a16="http://schemas.microsoft.com/office/drawing/2014/main" val="984279414"/>
                    </a:ext>
                  </a:extLst>
                </a:gridCol>
                <a:gridCol w="716257">
                  <a:extLst>
                    <a:ext uri="{9D8B030D-6E8A-4147-A177-3AD203B41FA5}">
                      <a16:colId xmlns:a16="http://schemas.microsoft.com/office/drawing/2014/main" val="2752547782"/>
                    </a:ext>
                  </a:extLst>
                </a:gridCol>
                <a:gridCol w="716257">
                  <a:extLst>
                    <a:ext uri="{9D8B030D-6E8A-4147-A177-3AD203B41FA5}">
                      <a16:colId xmlns:a16="http://schemas.microsoft.com/office/drawing/2014/main" val="1464124604"/>
                    </a:ext>
                  </a:extLst>
                </a:gridCol>
                <a:gridCol w="716257">
                  <a:extLst>
                    <a:ext uri="{9D8B030D-6E8A-4147-A177-3AD203B41FA5}">
                      <a16:colId xmlns:a16="http://schemas.microsoft.com/office/drawing/2014/main" val="1752222670"/>
                    </a:ext>
                  </a:extLst>
                </a:gridCol>
                <a:gridCol w="716257">
                  <a:extLst>
                    <a:ext uri="{9D8B030D-6E8A-4147-A177-3AD203B41FA5}">
                      <a16:colId xmlns:a16="http://schemas.microsoft.com/office/drawing/2014/main" val="412939548"/>
                    </a:ext>
                  </a:extLst>
                </a:gridCol>
                <a:gridCol w="716257">
                  <a:extLst>
                    <a:ext uri="{9D8B030D-6E8A-4147-A177-3AD203B41FA5}">
                      <a16:colId xmlns:a16="http://schemas.microsoft.com/office/drawing/2014/main" val="772416852"/>
                    </a:ext>
                  </a:extLst>
                </a:gridCol>
                <a:gridCol w="716257">
                  <a:extLst>
                    <a:ext uri="{9D8B030D-6E8A-4147-A177-3AD203B41FA5}">
                      <a16:colId xmlns:a16="http://schemas.microsoft.com/office/drawing/2014/main" val="3441799234"/>
                    </a:ext>
                  </a:extLst>
                </a:gridCol>
                <a:gridCol w="716257">
                  <a:extLst>
                    <a:ext uri="{9D8B030D-6E8A-4147-A177-3AD203B41FA5}">
                      <a16:colId xmlns:a16="http://schemas.microsoft.com/office/drawing/2014/main" val="4274000193"/>
                    </a:ext>
                  </a:extLst>
                </a:gridCol>
                <a:gridCol w="716257">
                  <a:extLst>
                    <a:ext uri="{9D8B030D-6E8A-4147-A177-3AD203B41FA5}">
                      <a16:colId xmlns:a16="http://schemas.microsoft.com/office/drawing/2014/main" val="3831364848"/>
                    </a:ext>
                  </a:extLst>
                </a:gridCol>
                <a:gridCol w="716257">
                  <a:extLst>
                    <a:ext uri="{9D8B030D-6E8A-4147-A177-3AD203B41FA5}">
                      <a16:colId xmlns:a16="http://schemas.microsoft.com/office/drawing/2014/main" val="877744752"/>
                    </a:ext>
                  </a:extLst>
                </a:gridCol>
              </a:tblGrid>
              <a:tr h="1311088">
                <a:tc gridSpan="2"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 분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사례 수</a:t>
                      </a:r>
                      <a:br>
                        <a:rPr lang="ko-KR" alt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</a:br>
                      <a:r>
                        <a:rPr lang="en-US" altLang="ko-KR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명</a:t>
                      </a:r>
                      <a:r>
                        <a:rPr lang="en-US" altLang="ko-KR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마음의 위로와 평안을 위해서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구원 혹은 해탈을 위해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생활의 도움을 받을 수 있어서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진리를 찾기 위해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본국 사람들을 만날 수 있어서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사귈 수 있어서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주위 사람 권유로</a:t>
                      </a:r>
                      <a:r>
                        <a:rPr lang="en-US" altLang="ko-KR" sz="13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3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호기심으로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기타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무응답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합계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167728"/>
                  </a:ext>
                </a:extLst>
              </a:tr>
              <a:tr h="428902">
                <a:tc gridSpan="2"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 체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(154)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43.2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20.4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10.3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9.9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9.3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5.4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2.3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3.4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651305"/>
                  </a:ext>
                </a:extLst>
              </a:tr>
              <a:tr h="352522">
                <a:tc rowSpan="7"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현재 종교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개신교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(37)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31.9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42.2</a:t>
                      </a:r>
                      <a:endParaRPr lang="en-US" sz="1300" b="1" kern="0" spc="0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2.2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18.2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4.4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1.6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1.5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6.1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4863651"/>
                  </a:ext>
                </a:extLst>
              </a:tr>
              <a:tr h="35252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카톨릭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(24)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53.0</a:t>
                      </a: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16.7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12.7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2.1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1564223"/>
                  </a:ext>
                </a:extLst>
              </a:tr>
              <a:tr h="35252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이슬람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(24)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58.4</a:t>
                      </a: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19.4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0.8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13.2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0.8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6.2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3.2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7878318"/>
                  </a:ext>
                </a:extLst>
              </a:tr>
              <a:tr h="35252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불교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(55)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37.0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7.4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19.9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3.1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17.5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13.5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1.7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3012496"/>
                  </a:ext>
                </a:extLst>
              </a:tr>
              <a:tr h="35252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힌두교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(7)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56.4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34.2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9.4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8544155"/>
                  </a:ext>
                </a:extLst>
              </a:tr>
              <a:tr h="58753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러시아 정교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24.1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48.2</a:t>
                      </a: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27.7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530172"/>
                  </a:ext>
                </a:extLst>
              </a:tr>
              <a:tr h="58753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기타</a:t>
                      </a:r>
                      <a:r>
                        <a:rPr lang="en-US" altLang="ko-KR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무응답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(6)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54.1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8.3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37.6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9313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2503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95CAF20A-59DA-4803-B6F5-5F28037CF640}"/>
              </a:ext>
            </a:extLst>
          </p:cNvPr>
          <p:cNvSpPr/>
          <p:nvPr/>
        </p:nvSpPr>
        <p:spPr>
          <a:xfrm>
            <a:off x="219105" y="143729"/>
            <a:ext cx="1871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500" b="1" dirty="0">
                <a:latin typeface="+mj-ea"/>
              </a:rPr>
              <a:t>Ⅱ. </a:t>
            </a:r>
            <a:r>
              <a:rPr lang="ko-KR" altLang="en-US" sz="1500" b="1" dirty="0">
                <a:latin typeface="+mj-ea"/>
              </a:rPr>
              <a:t>한국</a:t>
            </a:r>
            <a:endParaRPr lang="en-US" altLang="ko-KR" sz="1500" b="1" dirty="0">
              <a:latin typeface="+mj-ea"/>
            </a:endParaRPr>
          </a:p>
          <a:p>
            <a:pPr algn="ctr"/>
            <a:r>
              <a:rPr lang="ko-KR" altLang="en-US" sz="1500" b="1" dirty="0">
                <a:latin typeface="+mj-ea"/>
              </a:rPr>
              <a:t> 종교생활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FFFDB6-7DD9-4402-A40C-BA424FE9DFA6}"/>
              </a:ext>
            </a:extLst>
          </p:cNvPr>
          <p:cNvSpPr txBox="1"/>
          <p:nvPr/>
        </p:nvSpPr>
        <p:spPr>
          <a:xfrm>
            <a:off x="1593432" y="122717"/>
            <a:ext cx="6311984" cy="517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1990" marR="0" indent="-341630" algn="just" fontAlgn="base" latinLnBrk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1.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현재 믿는 종교 실태  </a:t>
            </a: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- (4)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종교를 믿지 않는 이유</a:t>
            </a:r>
          </a:p>
        </p:txBody>
      </p:sp>
      <p:graphicFrame>
        <p:nvGraphicFramePr>
          <p:cNvPr id="7" name="개체 2">
            <a:extLst>
              <a:ext uri="{FF2B5EF4-FFF2-40B4-BE49-F238E27FC236}">
                <a16:creationId xmlns:a16="http://schemas.microsoft.com/office/drawing/2014/main" id="{D7EE8CDD-EB6D-4CED-9D12-DEF32E71DE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5187667"/>
              </p:ext>
            </p:extLst>
          </p:nvPr>
        </p:nvGraphicFramePr>
        <p:xfrm>
          <a:off x="466725" y="1924050"/>
          <a:ext cx="9010650" cy="3411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oup 94">
            <a:extLst>
              <a:ext uri="{FF2B5EF4-FFF2-40B4-BE49-F238E27FC236}">
                <a16:creationId xmlns:a16="http://schemas.microsoft.com/office/drawing/2014/main" id="{6BD346B5-DA97-418E-83E9-64257DD3FB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460539"/>
              </p:ext>
            </p:extLst>
          </p:nvPr>
        </p:nvGraphicFramePr>
        <p:xfrm>
          <a:off x="609600" y="5276957"/>
          <a:ext cx="8699704" cy="1228725"/>
        </p:xfrm>
        <a:graphic>
          <a:graphicData uri="http://schemas.openxmlformats.org/drawingml/2006/table">
            <a:tbl>
              <a:tblPr/>
              <a:tblGrid>
                <a:gridCol w="1087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7463">
                  <a:extLst>
                    <a:ext uri="{9D8B030D-6E8A-4147-A177-3AD203B41FA5}">
                      <a16:colId xmlns:a16="http://schemas.microsoft.com/office/drawing/2014/main" val="3139970381"/>
                    </a:ext>
                  </a:extLst>
                </a:gridCol>
                <a:gridCol w="1087463">
                  <a:extLst>
                    <a:ext uri="{9D8B030D-6E8A-4147-A177-3AD203B41FA5}">
                      <a16:colId xmlns:a16="http://schemas.microsoft.com/office/drawing/2014/main" val="422426254"/>
                    </a:ext>
                  </a:extLst>
                </a:gridCol>
                <a:gridCol w="1087463">
                  <a:extLst>
                    <a:ext uri="{9D8B030D-6E8A-4147-A177-3AD203B41FA5}">
                      <a16:colId xmlns:a16="http://schemas.microsoft.com/office/drawing/2014/main" val="3331492839"/>
                    </a:ext>
                  </a:extLst>
                </a:gridCol>
                <a:gridCol w="1087463">
                  <a:extLst>
                    <a:ext uri="{9D8B030D-6E8A-4147-A177-3AD203B41FA5}">
                      <a16:colId xmlns:a16="http://schemas.microsoft.com/office/drawing/2014/main" val="3183433296"/>
                    </a:ext>
                  </a:extLst>
                </a:gridCol>
                <a:gridCol w="1087463">
                  <a:extLst>
                    <a:ext uri="{9D8B030D-6E8A-4147-A177-3AD203B41FA5}">
                      <a16:colId xmlns:a16="http://schemas.microsoft.com/office/drawing/2014/main" val="759936217"/>
                    </a:ext>
                  </a:extLst>
                </a:gridCol>
                <a:gridCol w="1087463">
                  <a:extLst>
                    <a:ext uri="{9D8B030D-6E8A-4147-A177-3AD203B41FA5}">
                      <a16:colId xmlns:a16="http://schemas.microsoft.com/office/drawing/2014/main" val="335321714"/>
                    </a:ext>
                  </a:extLst>
                </a:gridCol>
                <a:gridCol w="1087463">
                  <a:extLst>
                    <a:ext uri="{9D8B030D-6E8A-4147-A177-3AD203B41FA5}">
                      <a16:colId xmlns:a16="http://schemas.microsoft.com/office/drawing/2014/main" val="393198945"/>
                    </a:ext>
                  </a:extLst>
                </a:gridCol>
              </a:tblGrid>
              <a:tr h="426358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종교에 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관심이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없어서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원래 믿는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종교가 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없어서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바빠서</a:t>
                      </a:r>
                      <a: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/</a:t>
                      </a: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시간이 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없어서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종교</a:t>
                      </a:r>
                      <a: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/</a:t>
                      </a: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종교인에게 실망해서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교회</a:t>
                      </a:r>
                      <a: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,</a:t>
                      </a: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절</a:t>
                      </a:r>
                      <a: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,</a:t>
                      </a: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모스크 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등이 주변에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없어서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종교가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내 생활에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별로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도움이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안돼서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내가 믿는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종교를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한국 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사람들이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싫어해서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무응답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직사각형 11">
            <a:extLst>
              <a:ext uri="{FF2B5EF4-FFF2-40B4-BE49-F238E27FC236}">
                <a16:creationId xmlns:a16="http://schemas.microsoft.com/office/drawing/2014/main" id="{00417AD3-716B-419F-913F-671FF2E4BBC3}"/>
              </a:ext>
            </a:extLst>
          </p:cNvPr>
          <p:cNvSpPr/>
          <p:nvPr/>
        </p:nvSpPr>
        <p:spPr>
          <a:xfrm>
            <a:off x="6244448" y="1667118"/>
            <a:ext cx="3151825" cy="390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lnSpc>
                <a:spcPct val="160000"/>
              </a:lnSpc>
            </a:pP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(Base=</a:t>
            </a:r>
            <a:r>
              <a:rPr lang="ko-KR" altLang="en-US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현재 종교가 없는 자</a:t>
            </a: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 N=301, %)</a:t>
            </a:r>
            <a:endParaRPr lang="ko-KR" altLang="en-US" sz="1400" kern="0" spc="-50" dirty="0">
              <a:solidFill>
                <a:srgbClr val="000000"/>
              </a:solidFill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12591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95CAF20A-59DA-4803-B6F5-5F28037CF640}"/>
              </a:ext>
            </a:extLst>
          </p:cNvPr>
          <p:cNvSpPr/>
          <p:nvPr/>
        </p:nvSpPr>
        <p:spPr>
          <a:xfrm>
            <a:off x="219105" y="143729"/>
            <a:ext cx="1871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500" b="1" dirty="0">
                <a:latin typeface="+mj-ea"/>
              </a:rPr>
              <a:t>Ⅱ. </a:t>
            </a:r>
            <a:r>
              <a:rPr lang="ko-KR" altLang="en-US" sz="1500" b="1" dirty="0">
                <a:latin typeface="+mj-ea"/>
              </a:rPr>
              <a:t>한국</a:t>
            </a:r>
            <a:endParaRPr lang="en-US" altLang="ko-KR" sz="1500" b="1" dirty="0">
              <a:latin typeface="+mj-ea"/>
            </a:endParaRPr>
          </a:p>
          <a:p>
            <a:pPr algn="ctr"/>
            <a:r>
              <a:rPr lang="ko-KR" altLang="en-US" sz="1500" b="1" dirty="0">
                <a:latin typeface="+mj-ea"/>
              </a:rPr>
              <a:t> 종교생활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FFFDB6-7DD9-4402-A40C-BA424FE9DFA6}"/>
              </a:ext>
            </a:extLst>
          </p:cNvPr>
          <p:cNvSpPr txBox="1"/>
          <p:nvPr/>
        </p:nvSpPr>
        <p:spPr>
          <a:xfrm>
            <a:off x="1593434" y="122717"/>
            <a:ext cx="6311984" cy="517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1990" marR="0" indent="-341630" algn="just" fontAlgn="base" latinLnBrk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1.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현재 믿는 종교 실태  </a:t>
            </a: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- (5)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종교 시설 방문 계기   </a:t>
            </a:r>
          </a:p>
        </p:txBody>
      </p:sp>
      <p:graphicFrame>
        <p:nvGraphicFramePr>
          <p:cNvPr id="11" name="개체 2">
            <a:extLst>
              <a:ext uri="{FF2B5EF4-FFF2-40B4-BE49-F238E27FC236}">
                <a16:creationId xmlns:a16="http://schemas.microsoft.com/office/drawing/2014/main" id="{114DE7D0-F5DA-46E5-8836-000A6232D8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4441927"/>
              </p:ext>
            </p:extLst>
          </p:nvPr>
        </p:nvGraphicFramePr>
        <p:xfrm>
          <a:off x="466725" y="1924050"/>
          <a:ext cx="9010650" cy="3411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oup 94">
            <a:extLst>
              <a:ext uri="{FF2B5EF4-FFF2-40B4-BE49-F238E27FC236}">
                <a16:creationId xmlns:a16="http://schemas.microsoft.com/office/drawing/2014/main" id="{46137386-26F1-4D2B-8406-1576E7FE91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482636"/>
              </p:ext>
            </p:extLst>
          </p:nvPr>
        </p:nvGraphicFramePr>
        <p:xfrm>
          <a:off x="645200" y="5276957"/>
          <a:ext cx="8664102" cy="984885"/>
        </p:xfrm>
        <a:graphic>
          <a:graphicData uri="http://schemas.openxmlformats.org/drawingml/2006/table">
            <a:tbl>
              <a:tblPr/>
              <a:tblGrid>
                <a:gridCol w="962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2678">
                  <a:extLst>
                    <a:ext uri="{9D8B030D-6E8A-4147-A177-3AD203B41FA5}">
                      <a16:colId xmlns:a16="http://schemas.microsoft.com/office/drawing/2014/main" val="3139970381"/>
                    </a:ext>
                  </a:extLst>
                </a:gridCol>
                <a:gridCol w="962678">
                  <a:extLst>
                    <a:ext uri="{9D8B030D-6E8A-4147-A177-3AD203B41FA5}">
                      <a16:colId xmlns:a16="http://schemas.microsoft.com/office/drawing/2014/main" val="422426254"/>
                    </a:ext>
                  </a:extLst>
                </a:gridCol>
                <a:gridCol w="962678">
                  <a:extLst>
                    <a:ext uri="{9D8B030D-6E8A-4147-A177-3AD203B41FA5}">
                      <a16:colId xmlns:a16="http://schemas.microsoft.com/office/drawing/2014/main" val="3331492839"/>
                    </a:ext>
                  </a:extLst>
                </a:gridCol>
                <a:gridCol w="962678">
                  <a:extLst>
                    <a:ext uri="{9D8B030D-6E8A-4147-A177-3AD203B41FA5}">
                      <a16:colId xmlns:a16="http://schemas.microsoft.com/office/drawing/2014/main" val="3183433296"/>
                    </a:ext>
                  </a:extLst>
                </a:gridCol>
                <a:gridCol w="962678">
                  <a:extLst>
                    <a:ext uri="{9D8B030D-6E8A-4147-A177-3AD203B41FA5}">
                      <a16:colId xmlns:a16="http://schemas.microsoft.com/office/drawing/2014/main" val="2154390835"/>
                    </a:ext>
                  </a:extLst>
                </a:gridCol>
                <a:gridCol w="962678">
                  <a:extLst>
                    <a:ext uri="{9D8B030D-6E8A-4147-A177-3AD203B41FA5}">
                      <a16:colId xmlns:a16="http://schemas.microsoft.com/office/drawing/2014/main" val="4225900765"/>
                    </a:ext>
                  </a:extLst>
                </a:gridCol>
                <a:gridCol w="962678">
                  <a:extLst>
                    <a:ext uri="{9D8B030D-6E8A-4147-A177-3AD203B41FA5}">
                      <a16:colId xmlns:a16="http://schemas.microsoft.com/office/drawing/2014/main" val="727220867"/>
                    </a:ext>
                  </a:extLst>
                </a:gridCol>
                <a:gridCol w="962678">
                  <a:extLst>
                    <a:ext uri="{9D8B030D-6E8A-4147-A177-3AD203B41FA5}">
                      <a16:colId xmlns:a16="http://schemas.microsoft.com/office/drawing/2014/main" val="2288249569"/>
                    </a:ext>
                  </a:extLst>
                </a:gridCol>
              </a:tblGrid>
              <a:tr h="426358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가족의 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권유</a:t>
                      </a:r>
                      <a: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/</a:t>
                      </a: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안내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평소 알고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 있는 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이주민 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권유</a:t>
                      </a:r>
                      <a: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/</a:t>
                      </a: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안내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우연히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평소 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알고 있는 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한국인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권유</a:t>
                      </a:r>
                      <a: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/</a:t>
                      </a: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안내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혼자서 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찾아감</a:t>
                      </a:r>
                      <a:endParaRPr kumimoji="1" lang="ko-KR" altLang="en-US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모르는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이주민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권유</a:t>
                      </a:r>
                      <a: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/</a:t>
                      </a: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안내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전도지</a:t>
                      </a:r>
                      <a: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/</a:t>
                      </a: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안내문을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보고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모르는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한국인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권유</a:t>
                      </a:r>
                      <a: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/</a:t>
                      </a: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안내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기타</a:t>
                      </a:r>
                      <a: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/</a:t>
                      </a: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무응답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직사각형 13">
            <a:extLst>
              <a:ext uri="{FF2B5EF4-FFF2-40B4-BE49-F238E27FC236}">
                <a16:creationId xmlns:a16="http://schemas.microsoft.com/office/drawing/2014/main" id="{462DA512-9017-49B5-89EE-5A761867EA55}"/>
              </a:ext>
            </a:extLst>
          </p:cNvPr>
          <p:cNvSpPr/>
          <p:nvPr/>
        </p:nvSpPr>
        <p:spPr>
          <a:xfrm>
            <a:off x="6031474" y="2025705"/>
            <a:ext cx="3151824" cy="390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lnSpc>
                <a:spcPct val="160000"/>
              </a:lnSpc>
            </a:pP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(Base=</a:t>
            </a:r>
            <a:r>
              <a:rPr lang="ko-KR" altLang="en-US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현재 종교를 믿는 자</a:t>
            </a: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 N=154, %)</a:t>
            </a:r>
            <a:endParaRPr lang="ko-KR" altLang="en-US" sz="1400" kern="0" spc="-50" dirty="0">
              <a:solidFill>
                <a:srgbClr val="000000"/>
              </a:solidFill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02994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95CAF20A-59DA-4803-B6F5-5F28037CF640}"/>
              </a:ext>
            </a:extLst>
          </p:cNvPr>
          <p:cNvSpPr/>
          <p:nvPr/>
        </p:nvSpPr>
        <p:spPr>
          <a:xfrm>
            <a:off x="219105" y="143729"/>
            <a:ext cx="1871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500" b="1" dirty="0">
                <a:latin typeface="+mj-ea"/>
              </a:rPr>
              <a:t>Ⅱ. </a:t>
            </a:r>
            <a:r>
              <a:rPr lang="ko-KR" altLang="en-US" sz="1500" b="1" dirty="0">
                <a:latin typeface="+mj-ea"/>
              </a:rPr>
              <a:t>한국</a:t>
            </a:r>
            <a:endParaRPr lang="en-US" altLang="ko-KR" sz="1500" b="1" dirty="0">
              <a:latin typeface="+mj-ea"/>
            </a:endParaRPr>
          </a:p>
          <a:p>
            <a:pPr algn="ctr"/>
            <a:r>
              <a:rPr lang="ko-KR" altLang="en-US" sz="1500" b="1" dirty="0">
                <a:latin typeface="+mj-ea"/>
              </a:rPr>
              <a:t> 종교생활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FFFDB6-7DD9-4402-A40C-BA424FE9DFA6}"/>
              </a:ext>
            </a:extLst>
          </p:cNvPr>
          <p:cNvSpPr txBox="1"/>
          <p:nvPr/>
        </p:nvSpPr>
        <p:spPr>
          <a:xfrm>
            <a:off x="1628368" y="106903"/>
            <a:ext cx="3925113" cy="517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1990" marR="0" indent="-341630" algn="just" fontAlgn="base" latinLnBrk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(2)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종교가 삶에 미치는 영향력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322BA216-0314-4084-AFAD-D571BB371B81}"/>
              </a:ext>
            </a:extLst>
          </p:cNvPr>
          <p:cNvSpPr/>
          <p:nvPr/>
        </p:nvSpPr>
        <p:spPr>
          <a:xfrm>
            <a:off x="5490912" y="961322"/>
            <a:ext cx="3151824" cy="390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lnSpc>
                <a:spcPct val="160000"/>
              </a:lnSpc>
            </a:pP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(Base=</a:t>
            </a:r>
            <a:r>
              <a:rPr lang="ko-KR" altLang="en-US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현재 종교를 믿는 자</a:t>
            </a: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 N=154, %)</a:t>
            </a:r>
            <a:endParaRPr lang="ko-KR" altLang="en-US" sz="1400" kern="0" spc="-50" dirty="0">
              <a:solidFill>
                <a:srgbClr val="000000"/>
              </a:solidFill>
              <a:latin typeface="맑은 고딕" panose="020B0503020000020004" pitchFamily="50" charset="-127"/>
            </a:endParaRPr>
          </a:p>
        </p:txBody>
      </p:sp>
      <p:graphicFrame>
        <p:nvGraphicFramePr>
          <p:cNvPr id="11" name="개체 2">
            <a:extLst>
              <a:ext uri="{FF2B5EF4-FFF2-40B4-BE49-F238E27FC236}">
                <a16:creationId xmlns:a16="http://schemas.microsoft.com/office/drawing/2014/main" id="{C5FD3E72-E777-446B-A54D-EF8C6EC6CC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7949110"/>
              </p:ext>
            </p:extLst>
          </p:nvPr>
        </p:nvGraphicFramePr>
        <p:xfrm>
          <a:off x="478678" y="2318497"/>
          <a:ext cx="9010650" cy="3411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oup 94">
            <a:extLst>
              <a:ext uri="{FF2B5EF4-FFF2-40B4-BE49-F238E27FC236}">
                <a16:creationId xmlns:a16="http://schemas.microsoft.com/office/drawing/2014/main" id="{CEF4A662-3A26-459B-A6C7-DA8CFA0EF0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145131"/>
              </p:ext>
            </p:extLst>
          </p:nvPr>
        </p:nvGraphicFramePr>
        <p:xfrm>
          <a:off x="657153" y="5671404"/>
          <a:ext cx="8664100" cy="558165"/>
        </p:xfrm>
        <a:graphic>
          <a:graphicData uri="http://schemas.openxmlformats.org/drawingml/2006/table">
            <a:tbl>
              <a:tblPr/>
              <a:tblGrid>
                <a:gridCol w="2166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6025">
                  <a:extLst>
                    <a:ext uri="{9D8B030D-6E8A-4147-A177-3AD203B41FA5}">
                      <a16:colId xmlns:a16="http://schemas.microsoft.com/office/drawing/2014/main" val="2270891237"/>
                    </a:ext>
                  </a:extLst>
                </a:gridCol>
                <a:gridCol w="2166025">
                  <a:extLst>
                    <a:ext uri="{9D8B030D-6E8A-4147-A177-3AD203B41FA5}">
                      <a16:colId xmlns:a16="http://schemas.microsoft.com/office/drawing/2014/main" val="3430765699"/>
                    </a:ext>
                  </a:extLst>
                </a:gridCol>
                <a:gridCol w="2166025">
                  <a:extLst>
                    <a:ext uri="{9D8B030D-6E8A-4147-A177-3AD203B41FA5}">
                      <a16:colId xmlns:a16="http://schemas.microsoft.com/office/drawing/2014/main" val="688392253"/>
                    </a:ext>
                  </a:extLst>
                </a:gridCol>
              </a:tblGrid>
              <a:tr h="426358"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전혀 영향을 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주지 않는다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별로 영향을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 주지 않는다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약간 영향을 준다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매우 영향을 준다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자유형: 도형 17">
            <a:extLst>
              <a:ext uri="{FF2B5EF4-FFF2-40B4-BE49-F238E27FC236}">
                <a16:creationId xmlns:a16="http://schemas.microsoft.com/office/drawing/2014/main" id="{9BF808C8-0B53-4472-8750-A7EFBABC2934}"/>
              </a:ext>
            </a:extLst>
          </p:cNvPr>
          <p:cNvSpPr/>
          <p:nvPr/>
        </p:nvSpPr>
        <p:spPr>
          <a:xfrm>
            <a:off x="1716774" y="2158396"/>
            <a:ext cx="2220367" cy="2726022"/>
          </a:xfrm>
          <a:custGeom>
            <a:avLst/>
            <a:gdLst>
              <a:gd name="connsiteX0" fmla="*/ 0 w 1428750"/>
              <a:gd name="connsiteY0" fmla="*/ 2428875 h 2428875"/>
              <a:gd name="connsiteX1" fmla="*/ 0 w 1428750"/>
              <a:gd name="connsiteY1" fmla="*/ 0 h 2428875"/>
              <a:gd name="connsiteX2" fmla="*/ 1428750 w 1428750"/>
              <a:gd name="connsiteY2" fmla="*/ 0 h 2428875"/>
              <a:gd name="connsiteX3" fmla="*/ 1428750 w 1428750"/>
              <a:gd name="connsiteY3" fmla="*/ 1409700 h 2428875"/>
              <a:gd name="connsiteX0" fmla="*/ 0 w 1428750"/>
              <a:gd name="connsiteY0" fmla="*/ 2428875 h 2428875"/>
              <a:gd name="connsiteX1" fmla="*/ 0 w 1428750"/>
              <a:gd name="connsiteY1" fmla="*/ 0 h 2428875"/>
              <a:gd name="connsiteX2" fmla="*/ 1428750 w 1428750"/>
              <a:gd name="connsiteY2" fmla="*/ 0 h 2428875"/>
              <a:gd name="connsiteX3" fmla="*/ 1419225 w 1428750"/>
              <a:gd name="connsiteY3" fmla="*/ 1600735 h 2428875"/>
              <a:gd name="connsiteX0" fmla="*/ 0 w 1428750"/>
              <a:gd name="connsiteY0" fmla="*/ 2428875 h 2433372"/>
              <a:gd name="connsiteX1" fmla="*/ 0 w 1428750"/>
              <a:gd name="connsiteY1" fmla="*/ 0 h 2433372"/>
              <a:gd name="connsiteX2" fmla="*/ 1428750 w 1428750"/>
              <a:gd name="connsiteY2" fmla="*/ 0 h 2433372"/>
              <a:gd name="connsiteX3" fmla="*/ 1408893 w 1428750"/>
              <a:gd name="connsiteY3" fmla="*/ 2433372 h 2433372"/>
              <a:gd name="connsiteX0" fmla="*/ 0 w 1428750"/>
              <a:gd name="connsiteY0" fmla="*/ 2428875 h 2428875"/>
              <a:gd name="connsiteX1" fmla="*/ 0 w 1428750"/>
              <a:gd name="connsiteY1" fmla="*/ 0 h 2428875"/>
              <a:gd name="connsiteX2" fmla="*/ 1428750 w 1428750"/>
              <a:gd name="connsiteY2" fmla="*/ 0 h 2428875"/>
              <a:gd name="connsiteX3" fmla="*/ 1408893 w 1428750"/>
              <a:gd name="connsiteY3" fmla="*/ 2378900 h 2428875"/>
              <a:gd name="connsiteX0" fmla="*/ 0 w 1430117"/>
              <a:gd name="connsiteY0" fmla="*/ 2428875 h 2428875"/>
              <a:gd name="connsiteX1" fmla="*/ 0 w 1430117"/>
              <a:gd name="connsiteY1" fmla="*/ 0 h 2428875"/>
              <a:gd name="connsiteX2" fmla="*/ 1428750 w 1430117"/>
              <a:gd name="connsiteY2" fmla="*/ 0 h 2428875"/>
              <a:gd name="connsiteX3" fmla="*/ 1430117 w 1430117"/>
              <a:gd name="connsiteY3" fmla="*/ 2394884 h 2428875"/>
              <a:gd name="connsiteX0" fmla="*/ 0 w 1430117"/>
              <a:gd name="connsiteY0" fmla="*/ 2428875 h 2428875"/>
              <a:gd name="connsiteX1" fmla="*/ 0 w 1430117"/>
              <a:gd name="connsiteY1" fmla="*/ 0 h 2428875"/>
              <a:gd name="connsiteX2" fmla="*/ 1428750 w 1430117"/>
              <a:gd name="connsiteY2" fmla="*/ 0 h 2428875"/>
              <a:gd name="connsiteX3" fmla="*/ 1430117 w 1430117"/>
              <a:gd name="connsiteY3" fmla="*/ 2275005 h 2428875"/>
              <a:gd name="connsiteX0" fmla="*/ 0 w 1430117"/>
              <a:gd name="connsiteY0" fmla="*/ 3052248 h 3052248"/>
              <a:gd name="connsiteX1" fmla="*/ 0 w 1430117"/>
              <a:gd name="connsiteY1" fmla="*/ 0 h 3052248"/>
              <a:gd name="connsiteX2" fmla="*/ 1428750 w 1430117"/>
              <a:gd name="connsiteY2" fmla="*/ 0 h 3052248"/>
              <a:gd name="connsiteX3" fmla="*/ 1430117 w 1430117"/>
              <a:gd name="connsiteY3" fmla="*/ 2275005 h 3052248"/>
              <a:gd name="connsiteX0" fmla="*/ 0 w 1430117"/>
              <a:gd name="connsiteY0" fmla="*/ 2644658 h 2644658"/>
              <a:gd name="connsiteX1" fmla="*/ 0 w 1430117"/>
              <a:gd name="connsiteY1" fmla="*/ 0 h 2644658"/>
              <a:gd name="connsiteX2" fmla="*/ 1428750 w 1430117"/>
              <a:gd name="connsiteY2" fmla="*/ 0 h 2644658"/>
              <a:gd name="connsiteX3" fmla="*/ 1430117 w 1430117"/>
              <a:gd name="connsiteY3" fmla="*/ 2275005 h 2644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0117" h="2644658">
                <a:moveTo>
                  <a:pt x="0" y="2644658"/>
                </a:moveTo>
                <a:lnTo>
                  <a:pt x="0" y="0"/>
                </a:lnTo>
                <a:lnTo>
                  <a:pt x="1428750" y="0"/>
                </a:lnTo>
                <a:cubicBezTo>
                  <a:pt x="1428750" y="469900"/>
                  <a:pt x="1430117" y="1805105"/>
                  <a:pt x="1430117" y="2275005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latinLnBrk="1"/>
            <a:endParaRPr lang="ko-KR" altLang="en-US"/>
          </a:p>
        </p:txBody>
      </p:sp>
      <p:sp>
        <p:nvSpPr>
          <p:cNvPr id="19" name="자유형: 도형 18">
            <a:extLst>
              <a:ext uri="{FF2B5EF4-FFF2-40B4-BE49-F238E27FC236}">
                <a16:creationId xmlns:a16="http://schemas.microsoft.com/office/drawing/2014/main" id="{F44E8466-CACE-47AD-B749-8EBBDDE45643}"/>
              </a:ext>
            </a:extLst>
          </p:cNvPr>
          <p:cNvSpPr/>
          <p:nvPr/>
        </p:nvSpPr>
        <p:spPr>
          <a:xfrm>
            <a:off x="6066764" y="2037902"/>
            <a:ext cx="2152486" cy="1512573"/>
          </a:xfrm>
          <a:custGeom>
            <a:avLst/>
            <a:gdLst>
              <a:gd name="connsiteX0" fmla="*/ 0 w 1428750"/>
              <a:gd name="connsiteY0" fmla="*/ 2428875 h 2428875"/>
              <a:gd name="connsiteX1" fmla="*/ 0 w 1428750"/>
              <a:gd name="connsiteY1" fmla="*/ 0 h 2428875"/>
              <a:gd name="connsiteX2" fmla="*/ 1428750 w 1428750"/>
              <a:gd name="connsiteY2" fmla="*/ 0 h 2428875"/>
              <a:gd name="connsiteX3" fmla="*/ 1428750 w 1428750"/>
              <a:gd name="connsiteY3" fmla="*/ 1409700 h 2428875"/>
              <a:gd name="connsiteX0" fmla="*/ 0 w 1428750"/>
              <a:gd name="connsiteY0" fmla="*/ 1743075 h 1743075"/>
              <a:gd name="connsiteX1" fmla="*/ 0 w 1428750"/>
              <a:gd name="connsiteY1" fmla="*/ 0 h 1743075"/>
              <a:gd name="connsiteX2" fmla="*/ 1428750 w 1428750"/>
              <a:gd name="connsiteY2" fmla="*/ 0 h 1743075"/>
              <a:gd name="connsiteX3" fmla="*/ 1428750 w 1428750"/>
              <a:gd name="connsiteY3" fmla="*/ 1409700 h 1743075"/>
              <a:gd name="connsiteX0" fmla="*/ 0 w 1428750"/>
              <a:gd name="connsiteY0" fmla="*/ 1743075 h 2381250"/>
              <a:gd name="connsiteX1" fmla="*/ 0 w 1428750"/>
              <a:gd name="connsiteY1" fmla="*/ 0 h 2381250"/>
              <a:gd name="connsiteX2" fmla="*/ 1428750 w 1428750"/>
              <a:gd name="connsiteY2" fmla="*/ 0 h 2381250"/>
              <a:gd name="connsiteX3" fmla="*/ 1428750 w 1428750"/>
              <a:gd name="connsiteY3" fmla="*/ 2381250 h 2381250"/>
              <a:gd name="connsiteX0" fmla="*/ 0 w 1428750"/>
              <a:gd name="connsiteY0" fmla="*/ 1425575 h 2381250"/>
              <a:gd name="connsiteX1" fmla="*/ 0 w 1428750"/>
              <a:gd name="connsiteY1" fmla="*/ 0 h 2381250"/>
              <a:gd name="connsiteX2" fmla="*/ 1428750 w 1428750"/>
              <a:gd name="connsiteY2" fmla="*/ 0 h 2381250"/>
              <a:gd name="connsiteX3" fmla="*/ 1428750 w 1428750"/>
              <a:gd name="connsiteY3" fmla="*/ 2381250 h 2381250"/>
              <a:gd name="connsiteX0" fmla="*/ 0 w 1428750"/>
              <a:gd name="connsiteY0" fmla="*/ 1504950 h 2381250"/>
              <a:gd name="connsiteX1" fmla="*/ 0 w 1428750"/>
              <a:gd name="connsiteY1" fmla="*/ 0 h 2381250"/>
              <a:gd name="connsiteX2" fmla="*/ 1428750 w 1428750"/>
              <a:gd name="connsiteY2" fmla="*/ 0 h 2381250"/>
              <a:gd name="connsiteX3" fmla="*/ 1428750 w 1428750"/>
              <a:gd name="connsiteY3" fmla="*/ 2381250 h 2381250"/>
              <a:gd name="connsiteX0" fmla="*/ 0 w 1428750"/>
              <a:gd name="connsiteY0" fmla="*/ 1504950 h 2693722"/>
              <a:gd name="connsiteX1" fmla="*/ 0 w 1428750"/>
              <a:gd name="connsiteY1" fmla="*/ 0 h 2693722"/>
              <a:gd name="connsiteX2" fmla="*/ 1428750 w 1428750"/>
              <a:gd name="connsiteY2" fmla="*/ 0 h 2693722"/>
              <a:gd name="connsiteX3" fmla="*/ 1428750 w 1428750"/>
              <a:gd name="connsiteY3" fmla="*/ 2693722 h 2693722"/>
              <a:gd name="connsiteX0" fmla="*/ 0 w 1428750"/>
              <a:gd name="connsiteY0" fmla="*/ 607042 h 2693722"/>
              <a:gd name="connsiteX1" fmla="*/ 0 w 1428750"/>
              <a:gd name="connsiteY1" fmla="*/ 0 h 2693722"/>
              <a:gd name="connsiteX2" fmla="*/ 1428750 w 1428750"/>
              <a:gd name="connsiteY2" fmla="*/ 0 h 2693722"/>
              <a:gd name="connsiteX3" fmla="*/ 1428750 w 1428750"/>
              <a:gd name="connsiteY3" fmla="*/ 2693722 h 2693722"/>
              <a:gd name="connsiteX0" fmla="*/ 0 w 1428750"/>
              <a:gd name="connsiteY0" fmla="*/ 607042 h 2693722"/>
              <a:gd name="connsiteX1" fmla="*/ 0 w 1428750"/>
              <a:gd name="connsiteY1" fmla="*/ 0 h 2693722"/>
              <a:gd name="connsiteX2" fmla="*/ 1428750 w 1428750"/>
              <a:gd name="connsiteY2" fmla="*/ 0 h 2693722"/>
              <a:gd name="connsiteX3" fmla="*/ 1428750 w 1428750"/>
              <a:gd name="connsiteY3" fmla="*/ 2693722 h 2693722"/>
              <a:gd name="connsiteX0" fmla="*/ 0 w 1434056"/>
              <a:gd name="connsiteY0" fmla="*/ 1853164 h 2693722"/>
              <a:gd name="connsiteX1" fmla="*/ 5306 w 1434056"/>
              <a:gd name="connsiteY1" fmla="*/ 0 h 2693722"/>
              <a:gd name="connsiteX2" fmla="*/ 1434056 w 1434056"/>
              <a:gd name="connsiteY2" fmla="*/ 0 h 2693722"/>
              <a:gd name="connsiteX3" fmla="*/ 1434056 w 1434056"/>
              <a:gd name="connsiteY3" fmla="*/ 2693722 h 2693722"/>
              <a:gd name="connsiteX0" fmla="*/ 0 w 1434056"/>
              <a:gd name="connsiteY0" fmla="*/ 1853164 h 4282979"/>
              <a:gd name="connsiteX1" fmla="*/ 5306 w 1434056"/>
              <a:gd name="connsiteY1" fmla="*/ 0 h 4282979"/>
              <a:gd name="connsiteX2" fmla="*/ 1434056 w 1434056"/>
              <a:gd name="connsiteY2" fmla="*/ 0 h 4282979"/>
              <a:gd name="connsiteX3" fmla="*/ 1434056 w 1434056"/>
              <a:gd name="connsiteY3" fmla="*/ 4282979 h 4282979"/>
              <a:gd name="connsiteX0" fmla="*/ 0 w 1434056"/>
              <a:gd name="connsiteY0" fmla="*/ 3623020 h 4282979"/>
              <a:gd name="connsiteX1" fmla="*/ 5306 w 1434056"/>
              <a:gd name="connsiteY1" fmla="*/ 0 h 4282979"/>
              <a:gd name="connsiteX2" fmla="*/ 1434056 w 1434056"/>
              <a:gd name="connsiteY2" fmla="*/ 0 h 4282979"/>
              <a:gd name="connsiteX3" fmla="*/ 1434056 w 1434056"/>
              <a:gd name="connsiteY3" fmla="*/ 4282979 h 4282979"/>
              <a:gd name="connsiteX0" fmla="*/ 0 w 1434056"/>
              <a:gd name="connsiteY0" fmla="*/ 3623020 h 3623020"/>
              <a:gd name="connsiteX1" fmla="*/ 5306 w 1434056"/>
              <a:gd name="connsiteY1" fmla="*/ 0 h 3623020"/>
              <a:gd name="connsiteX2" fmla="*/ 1434056 w 1434056"/>
              <a:gd name="connsiteY2" fmla="*/ 0 h 3623020"/>
              <a:gd name="connsiteX3" fmla="*/ 1434056 w 1434056"/>
              <a:gd name="connsiteY3" fmla="*/ 1826854 h 3623020"/>
              <a:gd name="connsiteX0" fmla="*/ 0 w 1434056"/>
              <a:gd name="connsiteY0" fmla="*/ 3316005 h 3316005"/>
              <a:gd name="connsiteX1" fmla="*/ 5306 w 1434056"/>
              <a:gd name="connsiteY1" fmla="*/ 0 h 3316005"/>
              <a:gd name="connsiteX2" fmla="*/ 1434056 w 1434056"/>
              <a:gd name="connsiteY2" fmla="*/ 0 h 3316005"/>
              <a:gd name="connsiteX3" fmla="*/ 1434056 w 1434056"/>
              <a:gd name="connsiteY3" fmla="*/ 1826854 h 3316005"/>
              <a:gd name="connsiteX0" fmla="*/ 0 w 1434056"/>
              <a:gd name="connsiteY0" fmla="*/ 3316005 h 3316005"/>
              <a:gd name="connsiteX1" fmla="*/ 5306 w 1434056"/>
              <a:gd name="connsiteY1" fmla="*/ 0 h 3316005"/>
              <a:gd name="connsiteX2" fmla="*/ 1434056 w 1434056"/>
              <a:gd name="connsiteY2" fmla="*/ 0 h 3316005"/>
              <a:gd name="connsiteX3" fmla="*/ 1434056 w 1434056"/>
              <a:gd name="connsiteY3" fmla="*/ 2711782 h 3316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4056" h="3316005">
                <a:moveTo>
                  <a:pt x="0" y="3316005"/>
                </a:moveTo>
                <a:cubicBezTo>
                  <a:pt x="1769" y="2698284"/>
                  <a:pt x="3537" y="617721"/>
                  <a:pt x="5306" y="0"/>
                </a:cubicBezTo>
                <a:lnTo>
                  <a:pt x="1434056" y="0"/>
                </a:lnTo>
                <a:lnTo>
                  <a:pt x="1434056" y="2711782"/>
                </a:lnTo>
              </a:path>
            </a:pathLst>
          </a:custGeom>
          <a:noFill/>
          <a:ln>
            <a:solidFill>
              <a:srgbClr val="1E66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latinLnBrk="1"/>
            <a:endParaRPr lang="ko-KR" altLang="en-US"/>
          </a:p>
        </p:txBody>
      </p:sp>
      <p:sp>
        <p:nvSpPr>
          <p:cNvPr id="20" name="모서리가 둥근 직사각형 26">
            <a:extLst>
              <a:ext uri="{FF2B5EF4-FFF2-40B4-BE49-F238E27FC236}">
                <a16:creationId xmlns:a16="http://schemas.microsoft.com/office/drawing/2014/main" id="{6C675F93-1F78-4615-B083-54816C7DE6DE}"/>
              </a:ext>
            </a:extLst>
          </p:cNvPr>
          <p:cNvSpPr/>
          <p:nvPr/>
        </p:nvSpPr>
        <p:spPr>
          <a:xfrm>
            <a:off x="2019301" y="1484713"/>
            <a:ext cx="1590674" cy="889225"/>
          </a:xfrm>
          <a:prstGeom prst="roundRect">
            <a:avLst>
              <a:gd name="adj" fmla="val 17615"/>
            </a:avLst>
          </a:prstGeom>
          <a:solidFill>
            <a:srgbClr val="F79646">
              <a:lumMod val="20000"/>
              <a:lumOff val="80000"/>
            </a:srgbClr>
          </a:solidFill>
          <a:ln w="12700" cap="flat" cmpd="sng" algn="ctr">
            <a:solidFill>
              <a:srgbClr val="F79646">
                <a:lumMod val="75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latinLnBrk="0"/>
            <a:r>
              <a:rPr lang="ko-KR" altLang="en-US" b="1" kern="0" dirty="0">
                <a:solidFill>
                  <a:srgbClr val="F79646">
                    <a:lumMod val="75000"/>
                  </a:srgbClr>
                </a:solidFill>
                <a:latin typeface="맑은 고딕"/>
                <a:ea typeface="맑은 고딕" panose="020B0503020000020004" pitchFamily="50" charset="-127"/>
              </a:rPr>
              <a:t>영향을 주지</a:t>
            </a:r>
            <a:endParaRPr lang="en-US" altLang="ko-KR" b="1" kern="0" dirty="0">
              <a:solidFill>
                <a:srgbClr val="F79646">
                  <a:lumMod val="75000"/>
                </a:srgbClr>
              </a:solidFill>
              <a:latin typeface="맑은 고딕"/>
              <a:ea typeface="맑은 고딕" panose="020B0503020000020004" pitchFamily="50" charset="-127"/>
            </a:endParaRPr>
          </a:p>
          <a:p>
            <a:pPr algn="ctr" latinLnBrk="0"/>
            <a:r>
              <a:rPr lang="ko-KR" altLang="en-US" b="1" kern="0" dirty="0">
                <a:solidFill>
                  <a:srgbClr val="F79646">
                    <a:lumMod val="75000"/>
                  </a:srgbClr>
                </a:solidFill>
                <a:latin typeface="맑은 고딕"/>
                <a:ea typeface="맑은 고딕" panose="020B0503020000020004" pitchFamily="50" charset="-127"/>
              </a:rPr>
              <a:t>않는다</a:t>
            </a:r>
            <a:endParaRPr lang="en-US" altLang="ko-KR" b="1" kern="0" dirty="0">
              <a:solidFill>
                <a:srgbClr val="F79646">
                  <a:lumMod val="75000"/>
                </a:srgbClr>
              </a:solidFill>
              <a:latin typeface="맑은 고딕"/>
              <a:ea typeface="맑은 고딕" panose="020B0503020000020004" pitchFamily="50" charset="-127"/>
            </a:endParaRPr>
          </a:p>
          <a:p>
            <a:pPr algn="ctr" latinLnBrk="0"/>
            <a:r>
              <a:rPr lang="en-US" altLang="ko-KR" b="1" kern="0" dirty="0">
                <a:solidFill>
                  <a:srgbClr val="F79646">
                    <a:lumMod val="75000"/>
                  </a:srgbClr>
                </a:solidFill>
                <a:latin typeface="맑은 고딕"/>
                <a:ea typeface="맑은 고딕" panose="020B0503020000020004" pitchFamily="50" charset="-127"/>
              </a:rPr>
              <a:t>20.4</a:t>
            </a:r>
          </a:p>
        </p:txBody>
      </p:sp>
      <p:sp>
        <p:nvSpPr>
          <p:cNvPr id="21" name="모서리가 둥근 직사각형 26">
            <a:extLst>
              <a:ext uri="{FF2B5EF4-FFF2-40B4-BE49-F238E27FC236}">
                <a16:creationId xmlns:a16="http://schemas.microsoft.com/office/drawing/2014/main" id="{CED6E0CD-AA94-4A8F-AC3F-179F66129D45}"/>
              </a:ext>
            </a:extLst>
          </p:cNvPr>
          <p:cNvSpPr/>
          <p:nvPr/>
        </p:nvSpPr>
        <p:spPr>
          <a:xfrm>
            <a:off x="6393930" y="1631960"/>
            <a:ext cx="1492769" cy="737865"/>
          </a:xfrm>
          <a:prstGeom prst="roundRect">
            <a:avLst>
              <a:gd name="adj" fmla="val 176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1E66B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r>
              <a:rPr lang="ko-KR" altLang="en-US" b="1" kern="0" dirty="0">
                <a:solidFill>
                  <a:srgbClr val="1E66B0"/>
                </a:solidFill>
                <a:latin typeface="맑은 고딕"/>
                <a:ea typeface="맑은 고딕" panose="020B0503020000020004" pitchFamily="50" charset="-127"/>
              </a:rPr>
              <a:t>영향을 준다</a:t>
            </a:r>
            <a:endParaRPr lang="en-US" altLang="ko-KR" b="1" kern="0" dirty="0">
              <a:solidFill>
                <a:srgbClr val="1E66B0"/>
              </a:solidFill>
              <a:latin typeface="맑은 고딕"/>
              <a:ea typeface="맑은 고딕" panose="020B0503020000020004" pitchFamily="50" charset="-127"/>
            </a:endParaRPr>
          </a:p>
          <a:p>
            <a:pPr algn="ctr" defTabSz="914400"/>
            <a:r>
              <a:rPr lang="en-US" altLang="ko-KR" b="1" kern="0" dirty="0">
                <a:solidFill>
                  <a:srgbClr val="1E66B0"/>
                </a:solidFill>
                <a:latin typeface="맑은 고딕"/>
                <a:ea typeface="맑은 고딕" panose="020B0503020000020004" pitchFamily="50" charset="-127"/>
              </a:rPr>
              <a:t>78.1</a:t>
            </a:r>
          </a:p>
        </p:txBody>
      </p:sp>
    </p:spTree>
    <p:extLst>
      <p:ext uri="{BB962C8B-B14F-4D97-AF65-F5344CB8AC3E}">
        <p14:creationId xmlns:p14="http://schemas.microsoft.com/office/powerpoint/2010/main" val="2902802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95CAF20A-59DA-4803-B6F5-5F28037CF640}"/>
              </a:ext>
            </a:extLst>
          </p:cNvPr>
          <p:cNvSpPr/>
          <p:nvPr/>
        </p:nvSpPr>
        <p:spPr>
          <a:xfrm>
            <a:off x="219105" y="143729"/>
            <a:ext cx="1871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500" b="1" dirty="0">
                <a:latin typeface="+mj-ea"/>
              </a:rPr>
              <a:t>Ⅱ. </a:t>
            </a:r>
            <a:r>
              <a:rPr lang="ko-KR" altLang="en-US" sz="1500" b="1" dirty="0">
                <a:latin typeface="+mj-ea"/>
              </a:rPr>
              <a:t>한국</a:t>
            </a:r>
            <a:endParaRPr lang="en-US" altLang="ko-KR" sz="1500" b="1" dirty="0">
              <a:latin typeface="+mj-ea"/>
            </a:endParaRPr>
          </a:p>
          <a:p>
            <a:pPr algn="ctr"/>
            <a:r>
              <a:rPr lang="ko-KR" altLang="en-US" sz="1500" b="1" dirty="0">
                <a:latin typeface="+mj-ea"/>
              </a:rPr>
              <a:t> 종교생활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322BA216-0314-4084-AFAD-D571BB371B81}"/>
              </a:ext>
            </a:extLst>
          </p:cNvPr>
          <p:cNvSpPr/>
          <p:nvPr/>
        </p:nvSpPr>
        <p:spPr>
          <a:xfrm>
            <a:off x="5719371" y="5980530"/>
            <a:ext cx="3151824" cy="390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lnSpc>
                <a:spcPct val="160000"/>
              </a:lnSpc>
            </a:pP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(Base=</a:t>
            </a:r>
            <a:r>
              <a:rPr lang="ko-KR" altLang="en-US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현재 종교를 믿는 자</a:t>
            </a: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 N=154, %)</a:t>
            </a:r>
            <a:endParaRPr lang="ko-KR" altLang="en-US" sz="1400" kern="0" spc="-50" dirty="0">
              <a:solidFill>
                <a:srgbClr val="000000"/>
              </a:solidFill>
              <a:latin typeface="맑은 고딕" panose="020B0503020000020004" pitchFamily="50" charset="-127"/>
            </a:endParaRPr>
          </a:p>
        </p:txBody>
      </p:sp>
      <p:graphicFrame>
        <p:nvGraphicFramePr>
          <p:cNvPr id="11" name="개체 2">
            <a:extLst>
              <a:ext uri="{FF2B5EF4-FFF2-40B4-BE49-F238E27FC236}">
                <a16:creationId xmlns:a16="http://schemas.microsoft.com/office/drawing/2014/main" id="{7DB5A01A-ABE8-4E36-8C02-65C9BB9F3F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1908310"/>
              </p:ext>
            </p:extLst>
          </p:nvPr>
        </p:nvGraphicFramePr>
        <p:xfrm>
          <a:off x="2090105" y="1189605"/>
          <a:ext cx="7376660" cy="5219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oup 94">
            <a:extLst>
              <a:ext uri="{FF2B5EF4-FFF2-40B4-BE49-F238E27FC236}">
                <a16:creationId xmlns:a16="http://schemas.microsoft.com/office/drawing/2014/main" id="{88B82614-9CA9-4E39-9E2E-F34AEC6D7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179087"/>
              </p:ext>
            </p:extLst>
          </p:nvPr>
        </p:nvGraphicFramePr>
        <p:xfrm>
          <a:off x="-111354" y="1932133"/>
          <a:ext cx="2290189" cy="4305300"/>
        </p:xfrm>
        <a:graphic>
          <a:graphicData uri="http://schemas.openxmlformats.org/drawingml/2006/table">
            <a:tbl>
              <a:tblPr/>
              <a:tblGrid>
                <a:gridCol w="2290189">
                  <a:extLst>
                    <a:ext uri="{9D8B030D-6E8A-4147-A177-3AD203B41FA5}">
                      <a16:colId xmlns:a16="http://schemas.microsoft.com/office/drawing/2014/main" val="1411647878"/>
                    </a:ext>
                  </a:extLst>
                </a:gridCol>
              </a:tblGrid>
              <a:tr h="1076325">
                <a:tc>
                  <a:txBody>
                    <a:bodyPr/>
                    <a:lstStyle/>
                    <a:p>
                      <a:pPr algn="r" fontAlgn="b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종교가 마음의 </a:t>
                      </a:r>
                      <a:b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</a:b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평안을 준다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6325">
                <a:tc>
                  <a:txBody>
                    <a:bodyPr/>
                    <a:lstStyle/>
                    <a:p>
                      <a:pPr algn="r" fontAlgn="b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종교가 생활에 </a:t>
                      </a:r>
                      <a:b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</a:b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활력을 준다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5332627"/>
                  </a:ext>
                </a:extLst>
              </a:tr>
              <a:tr h="1076325">
                <a:tc>
                  <a:txBody>
                    <a:bodyPr/>
                    <a:lstStyle/>
                    <a:p>
                      <a:pPr algn="r" fontAlgn="b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종교가 가족의 화목에</a:t>
                      </a:r>
                      <a:b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</a:b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 도움이 된다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691161"/>
                  </a:ext>
                </a:extLst>
              </a:tr>
              <a:tr h="1076325">
                <a:tc>
                  <a:txBody>
                    <a:bodyPr/>
                    <a:lstStyle/>
                    <a:p>
                      <a:pPr algn="r" fontAlgn="b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종교가 힘든 한국 생활을 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r" fontAlgn="b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이기게 하는 힘을 준다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7827080"/>
                  </a:ext>
                </a:extLst>
              </a:tr>
            </a:tbl>
          </a:graphicData>
        </a:graphic>
      </p:graphicFrame>
      <p:sp>
        <p:nvSpPr>
          <p:cNvPr id="18" name="오른쪽 중괄호 17">
            <a:extLst>
              <a:ext uri="{FF2B5EF4-FFF2-40B4-BE49-F238E27FC236}">
                <a16:creationId xmlns:a16="http://schemas.microsoft.com/office/drawing/2014/main" id="{B16ED6BE-64D9-4C68-8C9F-127A8D9A5064}"/>
              </a:ext>
            </a:extLst>
          </p:cNvPr>
          <p:cNvSpPr/>
          <p:nvPr/>
        </p:nvSpPr>
        <p:spPr>
          <a:xfrm rot="16200000">
            <a:off x="2323851" y="2044181"/>
            <a:ext cx="80143" cy="232044"/>
          </a:xfrm>
          <a:prstGeom prst="rightBrace">
            <a:avLst>
              <a:gd name="adj1" fmla="val 49966"/>
              <a:gd name="adj2" fmla="val 50000"/>
            </a:avLst>
          </a:prstGeom>
          <a:ln w="9525">
            <a:solidFill>
              <a:srgbClr val="E46C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4838A2B-A1F9-4819-9BB9-5050A8A3F259}"/>
              </a:ext>
            </a:extLst>
          </p:cNvPr>
          <p:cNvSpPr txBox="1"/>
          <p:nvPr/>
        </p:nvSpPr>
        <p:spPr>
          <a:xfrm>
            <a:off x="2083555" y="1785786"/>
            <a:ext cx="636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rgbClr val="E46C0A"/>
                </a:solidFill>
                <a:latin typeface="Arial" panose="020B0604020202020204" pitchFamily="34" charset="0"/>
              </a:rPr>
              <a:t>3.5</a:t>
            </a:r>
            <a:endParaRPr lang="ko-KR" altLang="en-US" sz="1600" b="1" dirty="0">
              <a:solidFill>
                <a:srgbClr val="E46C0A"/>
              </a:solidFill>
              <a:latin typeface="Arial" panose="020B0604020202020204" pitchFamily="34" charset="0"/>
            </a:endParaRPr>
          </a:p>
        </p:txBody>
      </p:sp>
      <p:sp>
        <p:nvSpPr>
          <p:cNvPr id="20" name="오른쪽 중괄호 19">
            <a:extLst>
              <a:ext uri="{FF2B5EF4-FFF2-40B4-BE49-F238E27FC236}">
                <a16:creationId xmlns:a16="http://schemas.microsoft.com/office/drawing/2014/main" id="{4146A582-C97E-4F90-9B4C-C82720EA5EDE}"/>
              </a:ext>
            </a:extLst>
          </p:cNvPr>
          <p:cNvSpPr/>
          <p:nvPr/>
        </p:nvSpPr>
        <p:spPr>
          <a:xfrm rot="16200000">
            <a:off x="5595230" y="-988433"/>
            <a:ext cx="93835" cy="6210085"/>
          </a:xfrm>
          <a:prstGeom prst="rightBrace">
            <a:avLst>
              <a:gd name="adj1" fmla="val 49966"/>
              <a:gd name="adj2" fmla="val 50000"/>
            </a:avLst>
          </a:prstGeom>
          <a:ln w="9525">
            <a:solidFill>
              <a:srgbClr val="1E66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0F2C52A-58F9-4F6B-AF6F-C863B19EC425}"/>
              </a:ext>
            </a:extLst>
          </p:cNvPr>
          <p:cNvSpPr txBox="1"/>
          <p:nvPr/>
        </p:nvSpPr>
        <p:spPr>
          <a:xfrm>
            <a:off x="5259287" y="1762856"/>
            <a:ext cx="748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rgbClr val="1E66B0"/>
                </a:solidFill>
                <a:latin typeface="Arial" panose="020B0604020202020204" pitchFamily="34" charset="0"/>
              </a:rPr>
              <a:t>87.1</a:t>
            </a:r>
            <a:endParaRPr lang="ko-KR" altLang="en-US" sz="1600" b="1" dirty="0">
              <a:solidFill>
                <a:srgbClr val="1E66B0"/>
              </a:solidFill>
              <a:latin typeface="Arial" panose="020B0604020202020204" pitchFamily="34" charset="0"/>
            </a:endParaRPr>
          </a:p>
        </p:txBody>
      </p:sp>
      <p:sp>
        <p:nvSpPr>
          <p:cNvPr id="22" name="오른쪽 중괄호 21">
            <a:extLst>
              <a:ext uri="{FF2B5EF4-FFF2-40B4-BE49-F238E27FC236}">
                <a16:creationId xmlns:a16="http://schemas.microsoft.com/office/drawing/2014/main" id="{2E1A38C2-9CAC-40ED-927B-42B4FB7A4B92}"/>
              </a:ext>
            </a:extLst>
          </p:cNvPr>
          <p:cNvSpPr/>
          <p:nvPr/>
        </p:nvSpPr>
        <p:spPr>
          <a:xfrm rot="16200000">
            <a:off x="2381458" y="3006772"/>
            <a:ext cx="166440" cy="398646"/>
          </a:xfrm>
          <a:prstGeom prst="rightBrace">
            <a:avLst>
              <a:gd name="adj1" fmla="val 49966"/>
              <a:gd name="adj2" fmla="val 50000"/>
            </a:avLst>
          </a:prstGeom>
          <a:ln w="9525">
            <a:solidFill>
              <a:srgbClr val="E46C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596B7C8-6284-449F-B7AF-245A2CA16ED5}"/>
              </a:ext>
            </a:extLst>
          </p:cNvPr>
          <p:cNvSpPr txBox="1"/>
          <p:nvPr/>
        </p:nvSpPr>
        <p:spPr>
          <a:xfrm>
            <a:off x="2199818" y="2826706"/>
            <a:ext cx="5602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rgbClr val="E46C0A"/>
                </a:solidFill>
                <a:latin typeface="Arial" panose="020B0604020202020204" pitchFamily="34" charset="0"/>
              </a:rPr>
              <a:t>6.3	</a:t>
            </a:r>
          </a:p>
        </p:txBody>
      </p:sp>
      <p:sp>
        <p:nvSpPr>
          <p:cNvPr id="24" name="오른쪽 중괄호 23">
            <a:extLst>
              <a:ext uri="{FF2B5EF4-FFF2-40B4-BE49-F238E27FC236}">
                <a16:creationId xmlns:a16="http://schemas.microsoft.com/office/drawing/2014/main" id="{ECE2359B-4E41-472C-91B7-7004B7C900D7}"/>
              </a:ext>
            </a:extLst>
          </p:cNvPr>
          <p:cNvSpPr/>
          <p:nvPr/>
        </p:nvSpPr>
        <p:spPr>
          <a:xfrm rot="16200000">
            <a:off x="5632753" y="173158"/>
            <a:ext cx="220693" cy="6084333"/>
          </a:xfrm>
          <a:prstGeom prst="rightBrace">
            <a:avLst>
              <a:gd name="adj1" fmla="val 49966"/>
              <a:gd name="adj2" fmla="val 50000"/>
            </a:avLst>
          </a:prstGeom>
          <a:ln w="9525">
            <a:solidFill>
              <a:srgbClr val="1E66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5A23E0C-A955-4B41-B88A-7C0E54AAC648}"/>
              </a:ext>
            </a:extLst>
          </p:cNvPr>
          <p:cNvSpPr txBox="1"/>
          <p:nvPr/>
        </p:nvSpPr>
        <p:spPr>
          <a:xfrm>
            <a:off x="5415341" y="2784957"/>
            <a:ext cx="6748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rgbClr val="1E66B0"/>
                </a:solidFill>
                <a:latin typeface="Arial" panose="020B0604020202020204" pitchFamily="34" charset="0"/>
              </a:rPr>
              <a:t>85.5</a:t>
            </a:r>
            <a:endParaRPr lang="ko-KR" altLang="en-US" sz="1600" b="1" dirty="0">
              <a:solidFill>
                <a:srgbClr val="1E66B0"/>
              </a:solidFill>
              <a:latin typeface="Arial" panose="020B0604020202020204" pitchFamily="34" charset="0"/>
            </a:endParaRPr>
          </a:p>
        </p:txBody>
      </p:sp>
      <p:sp>
        <p:nvSpPr>
          <p:cNvPr id="26" name="오른쪽 중괄호 25">
            <a:extLst>
              <a:ext uri="{FF2B5EF4-FFF2-40B4-BE49-F238E27FC236}">
                <a16:creationId xmlns:a16="http://schemas.microsoft.com/office/drawing/2014/main" id="{82F0573D-484C-4F7B-988D-1EC8414F1C6C}"/>
              </a:ext>
            </a:extLst>
          </p:cNvPr>
          <p:cNvSpPr/>
          <p:nvPr/>
        </p:nvSpPr>
        <p:spPr>
          <a:xfrm rot="16200000">
            <a:off x="2426899" y="4089426"/>
            <a:ext cx="110600" cy="456519"/>
          </a:xfrm>
          <a:prstGeom prst="rightBrace">
            <a:avLst>
              <a:gd name="adj1" fmla="val 49966"/>
              <a:gd name="adj2" fmla="val 50000"/>
            </a:avLst>
          </a:prstGeom>
          <a:ln w="9525">
            <a:solidFill>
              <a:srgbClr val="E46C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553D5F4-9B47-4452-B447-1BB5233002C5}"/>
              </a:ext>
            </a:extLst>
          </p:cNvPr>
          <p:cNvSpPr txBox="1"/>
          <p:nvPr/>
        </p:nvSpPr>
        <p:spPr>
          <a:xfrm>
            <a:off x="2226122" y="3926393"/>
            <a:ext cx="5516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rgbClr val="E46C0A"/>
                </a:solidFill>
                <a:latin typeface="Arial" panose="020B0604020202020204" pitchFamily="34" charset="0"/>
              </a:rPr>
              <a:t>7.0</a:t>
            </a:r>
            <a:endParaRPr lang="ko-KR" altLang="en-US" sz="1600" b="1" dirty="0">
              <a:solidFill>
                <a:srgbClr val="E46C0A"/>
              </a:solidFill>
              <a:latin typeface="Arial" panose="020B0604020202020204" pitchFamily="34" charset="0"/>
            </a:endParaRPr>
          </a:p>
        </p:txBody>
      </p:sp>
      <p:sp>
        <p:nvSpPr>
          <p:cNvPr id="28" name="오른쪽 중괄호 27">
            <a:extLst>
              <a:ext uri="{FF2B5EF4-FFF2-40B4-BE49-F238E27FC236}">
                <a16:creationId xmlns:a16="http://schemas.microsoft.com/office/drawing/2014/main" id="{8D2268FD-E02D-4C5E-8135-8517D19AB4CB}"/>
              </a:ext>
            </a:extLst>
          </p:cNvPr>
          <p:cNvSpPr/>
          <p:nvPr/>
        </p:nvSpPr>
        <p:spPr>
          <a:xfrm rot="16200000">
            <a:off x="5618845" y="1387541"/>
            <a:ext cx="55257" cy="5794908"/>
          </a:xfrm>
          <a:prstGeom prst="rightBrace">
            <a:avLst>
              <a:gd name="adj1" fmla="val 49966"/>
              <a:gd name="adj2" fmla="val 50000"/>
            </a:avLst>
          </a:prstGeom>
          <a:ln w="9525">
            <a:solidFill>
              <a:srgbClr val="1E66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오른쪽 중괄호 28">
            <a:extLst>
              <a:ext uri="{FF2B5EF4-FFF2-40B4-BE49-F238E27FC236}">
                <a16:creationId xmlns:a16="http://schemas.microsoft.com/office/drawing/2014/main" id="{D4F45499-5949-421E-9750-C4EC6CEE2AA1}"/>
              </a:ext>
            </a:extLst>
          </p:cNvPr>
          <p:cNvSpPr/>
          <p:nvPr/>
        </p:nvSpPr>
        <p:spPr>
          <a:xfrm rot="16200000">
            <a:off x="5634020" y="2591482"/>
            <a:ext cx="170702" cy="5439559"/>
          </a:xfrm>
          <a:prstGeom prst="rightBrace">
            <a:avLst>
              <a:gd name="adj1" fmla="val 49966"/>
              <a:gd name="adj2" fmla="val 50000"/>
            </a:avLst>
          </a:prstGeom>
          <a:ln w="9525">
            <a:solidFill>
              <a:srgbClr val="1E66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BF12559-098D-4735-908D-3ADB5C4FB272}"/>
              </a:ext>
            </a:extLst>
          </p:cNvPr>
          <p:cNvSpPr txBox="1"/>
          <p:nvPr/>
        </p:nvSpPr>
        <p:spPr>
          <a:xfrm>
            <a:off x="5271225" y="3918812"/>
            <a:ext cx="7792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rgbClr val="1E66B0"/>
                </a:solidFill>
                <a:latin typeface="Arial" panose="020B0604020202020204" pitchFamily="34" charset="0"/>
              </a:rPr>
              <a:t>80.5</a:t>
            </a:r>
            <a:endParaRPr lang="ko-KR" altLang="en-US" sz="1600" b="1" dirty="0">
              <a:solidFill>
                <a:srgbClr val="1E66B0"/>
              </a:solidFill>
              <a:latin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55460B5-74E6-41EB-9A11-161A1E8A116B}"/>
              </a:ext>
            </a:extLst>
          </p:cNvPr>
          <p:cNvSpPr txBox="1"/>
          <p:nvPr/>
        </p:nvSpPr>
        <p:spPr>
          <a:xfrm>
            <a:off x="5399109" y="4923712"/>
            <a:ext cx="6879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rgbClr val="1E66B0"/>
                </a:solidFill>
                <a:latin typeface="Arial" panose="020B0604020202020204" pitchFamily="34" charset="0"/>
              </a:rPr>
              <a:t>76.5</a:t>
            </a:r>
            <a:endParaRPr lang="ko-KR" altLang="en-US" sz="1600" b="1" dirty="0">
              <a:solidFill>
                <a:srgbClr val="1E66B0"/>
              </a:solidFill>
              <a:latin typeface="Arial" panose="020B0604020202020204" pitchFamily="34" charset="0"/>
            </a:endParaRPr>
          </a:p>
        </p:txBody>
      </p:sp>
      <p:sp>
        <p:nvSpPr>
          <p:cNvPr id="32" name="오른쪽 중괄호 31">
            <a:extLst>
              <a:ext uri="{FF2B5EF4-FFF2-40B4-BE49-F238E27FC236}">
                <a16:creationId xmlns:a16="http://schemas.microsoft.com/office/drawing/2014/main" id="{256A05C0-993F-48D1-8B78-6350954E43B9}"/>
              </a:ext>
            </a:extLst>
          </p:cNvPr>
          <p:cNvSpPr/>
          <p:nvPr/>
        </p:nvSpPr>
        <p:spPr>
          <a:xfrm rot="16200000">
            <a:off x="2531111" y="4977019"/>
            <a:ext cx="136383" cy="702805"/>
          </a:xfrm>
          <a:prstGeom prst="rightBrace">
            <a:avLst>
              <a:gd name="adj1" fmla="val 49966"/>
              <a:gd name="adj2" fmla="val 50000"/>
            </a:avLst>
          </a:prstGeom>
          <a:ln w="9525">
            <a:solidFill>
              <a:srgbClr val="E46C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8C1C1B2-8555-4E68-9FE5-FF58DBE0BB17}"/>
              </a:ext>
            </a:extLst>
          </p:cNvPr>
          <p:cNvSpPr txBox="1"/>
          <p:nvPr/>
        </p:nvSpPr>
        <p:spPr>
          <a:xfrm>
            <a:off x="2247900" y="4968542"/>
            <a:ext cx="6879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rgbClr val="E46C0A"/>
                </a:solidFill>
                <a:latin typeface="Arial" panose="020B0604020202020204" pitchFamily="34" charset="0"/>
              </a:rPr>
              <a:t>10.0</a:t>
            </a:r>
            <a:endParaRPr lang="ko-KR" altLang="en-US" sz="1600" b="1" dirty="0">
              <a:solidFill>
                <a:srgbClr val="E46C0A"/>
              </a:solidFill>
              <a:latin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6CCDA33-4DB0-4244-819C-9D7DBA8B267D}"/>
              </a:ext>
            </a:extLst>
          </p:cNvPr>
          <p:cNvSpPr txBox="1"/>
          <p:nvPr/>
        </p:nvSpPr>
        <p:spPr>
          <a:xfrm>
            <a:off x="1629577" y="106903"/>
            <a:ext cx="3675045" cy="517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1990" marR="0" indent="-341630" algn="just" fontAlgn="base" latinLnBrk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(3)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종교가 주는 생활의 유익</a:t>
            </a:r>
          </a:p>
        </p:txBody>
      </p:sp>
    </p:spTree>
    <p:extLst>
      <p:ext uri="{BB962C8B-B14F-4D97-AF65-F5344CB8AC3E}">
        <p14:creationId xmlns:p14="http://schemas.microsoft.com/office/powerpoint/2010/main" val="3532285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95CAF20A-59DA-4803-B6F5-5F28037CF640}"/>
              </a:ext>
            </a:extLst>
          </p:cNvPr>
          <p:cNvSpPr/>
          <p:nvPr/>
        </p:nvSpPr>
        <p:spPr>
          <a:xfrm>
            <a:off x="219105" y="143729"/>
            <a:ext cx="1871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500" b="1" dirty="0">
                <a:latin typeface="+mj-ea"/>
              </a:rPr>
              <a:t>Ⅱ. </a:t>
            </a:r>
            <a:r>
              <a:rPr lang="ko-KR" altLang="en-US" sz="1500" b="1" dirty="0">
                <a:latin typeface="+mj-ea"/>
              </a:rPr>
              <a:t>한국</a:t>
            </a:r>
            <a:endParaRPr lang="en-US" altLang="ko-KR" sz="1500" b="1" dirty="0">
              <a:latin typeface="+mj-ea"/>
            </a:endParaRPr>
          </a:p>
          <a:p>
            <a:pPr algn="ctr"/>
            <a:r>
              <a:rPr lang="ko-KR" altLang="en-US" sz="1500" b="1" dirty="0">
                <a:latin typeface="+mj-ea"/>
              </a:rPr>
              <a:t> 종교생활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DFFD2A-FE04-414D-B91A-B30C6C6958BA}"/>
              </a:ext>
            </a:extLst>
          </p:cNvPr>
          <p:cNvSpPr txBox="1"/>
          <p:nvPr/>
        </p:nvSpPr>
        <p:spPr>
          <a:xfrm>
            <a:off x="1727093" y="105629"/>
            <a:ext cx="7342716" cy="517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1990" marR="0" indent="-341630" algn="just" fontAlgn="base" latinLnBrk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(4)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종교 시설이 제공하는 서비스 중 가장 도움이 되는 서비스</a:t>
            </a:r>
          </a:p>
        </p:txBody>
      </p:sp>
      <p:graphicFrame>
        <p:nvGraphicFramePr>
          <p:cNvPr id="12" name="개체 2">
            <a:extLst>
              <a:ext uri="{FF2B5EF4-FFF2-40B4-BE49-F238E27FC236}">
                <a16:creationId xmlns:a16="http://schemas.microsoft.com/office/drawing/2014/main" id="{E4B72CB6-A4E9-4C0A-A7DD-931C89357D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8596844"/>
              </p:ext>
            </p:extLst>
          </p:nvPr>
        </p:nvGraphicFramePr>
        <p:xfrm>
          <a:off x="466725" y="1924050"/>
          <a:ext cx="9010650" cy="3411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oup 94">
            <a:extLst>
              <a:ext uri="{FF2B5EF4-FFF2-40B4-BE49-F238E27FC236}">
                <a16:creationId xmlns:a16="http://schemas.microsoft.com/office/drawing/2014/main" id="{71F3C974-F31C-4A42-8ADB-5BE222F0AC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885755"/>
              </p:ext>
            </p:extLst>
          </p:nvPr>
        </p:nvGraphicFramePr>
        <p:xfrm>
          <a:off x="645200" y="5276957"/>
          <a:ext cx="8664104" cy="832485"/>
        </p:xfrm>
        <a:graphic>
          <a:graphicData uri="http://schemas.openxmlformats.org/drawingml/2006/table">
            <a:tbl>
              <a:tblPr/>
              <a:tblGrid>
                <a:gridCol w="1083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3013">
                  <a:extLst>
                    <a:ext uri="{9D8B030D-6E8A-4147-A177-3AD203B41FA5}">
                      <a16:colId xmlns:a16="http://schemas.microsoft.com/office/drawing/2014/main" val="3139970381"/>
                    </a:ext>
                  </a:extLst>
                </a:gridCol>
                <a:gridCol w="1083013">
                  <a:extLst>
                    <a:ext uri="{9D8B030D-6E8A-4147-A177-3AD203B41FA5}">
                      <a16:colId xmlns:a16="http://schemas.microsoft.com/office/drawing/2014/main" val="422426254"/>
                    </a:ext>
                  </a:extLst>
                </a:gridCol>
                <a:gridCol w="1083013">
                  <a:extLst>
                    <a:ext uri="{9D8B030D-6E8A-4147-A177-3AD203B41FA5}">
                      <a16:colId xmlns:a16="http://schemas.microsoft.com/office/drawing/2014/main" val="3331492839"/>
                    </a:ext>
                  </a:extLst>
                </a:gridCol>
                <a:gridCol w="1083013">
                  <a:extLst>
                    <a:ext uri="{9D8B030D-6E8A-4147-A177-3AD203B41FA5}">
                      <a16:colId xmlns:a16="http://schemas.microsoft.com/office/drawing/2014/main" val="3183433296"/>
                    </a:ext>
                  </a:extLst>
                </a:gridCol>
                <a:gridCol w="1083013">
                  <a:extLst>
                    <a:ext uri="{9D8B030D-6E8A-4147-A177-3AD203B41FA5}">
                      <a16:colId xmlns:a16="http://schemas.microsoft.com/office/drawing/2014/main" val="2115914072"/>
                    </a:ext>
                  </a:extLst>
                </a:gridCol>
                <a:gridCol w="1083013">
                  <a:extLst>
                    <a:ext uri="{9D8B030D-6E8A-4147-A177-3AD203B41FA5}">
                      <a16:colId xmlns:a16="http://schemas.microsoft.com/office/drawing/2014/main" val="1087459417"/>
                    </a:ext>
                  </a:extLst>
                </a:gridCol>
                <a:gridCol w="1083013">
                  <a:extLst>
                    <a:ext uri="{9D8B030D-6E8A-4147-A177-3AD203B41FA5}">
                      <a16:colId xmlns:a16="http://schemas.microsoft.com/office/drawing/2014/main" val="2925037405"/>
                    </a:ext>
                  </a:extLst>
                </a:gridCol>
              </a:tblGrid>
              <a:tr h="426358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자국민 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사귐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 </a:t>
                      </a:r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  <a:cs typeface="Arial" pitchFamily="34" charset="0"/>
                        </a:rPr>
                        <a:t>한국어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  <a:cs typeface="Arial" pitchFamily="34" charset="0"/>
                        </a:rPr>
                        <a:t> 교육 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  <a:cs typeface="Arial" pitchFamily="34" charset="0"/>
                        </a:rPr>
                        <a:t>노동 조건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  <a:cs typeface="Arial" pitchFamily="34" charset="0"/>
                        </a:rPr>
                        <a:t>상담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  <a:cs typeface="Arial" pitchFamily="34" charset="0"/>
                      </a:endParaRPr>
                    </a:p>
                    <a:p>
                      <a:pPr algn="ctr" fontAlgn="ctr"/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도움이 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되는 것 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없음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경제적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 도움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의료 도움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일자리 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정보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기타</a:t>
                      </a:r>
                      <a:r>
                        <a:rPr kumimoji="1" lang="en-US" altLang="ko-KR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/</a:t>
                      </a:r>
                    </a:p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무응답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직사각형 14">
            <a:extLst>
              <a:ext uri="{FF2B5EF4-FFF2-40B4-BE49-F238E27FC236}">
                <a16:creationId xmlns:a16="http://schemas.microsoft.com/office/drawing/2014/main" id="{5ADDF54A-E9B1-4E6A-804F-19A2A4355271}"/>
              </a:ext>
            </a:extLst>
          </p:cNvPr>
          <p:cNvSpPr/>
          <p:nvPr/>
        </p:nvSpPr>
        <p:spPr>
          <a:xfrm>
            <a:off x="4448735" y="1924050"/>
            <a:ext cx="4953000" cy="3900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base">
              <a:lnSpc>
                <a:spcPct val="160000"/>
              </a:lnSpc>
            </a:pP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(Base=</a:t>
            </a:r>
            <a:r>
              <a:rPr lang="ko-KR" altLang="en-US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다수의 서비스를 제공하는 종교 시설 참석자 </a:t>
            </a: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N=35, %)</a:t>
            </a:r>
            <a:endParaRPr lang="ko-KR" altLang="en-US" sz="1400" kern="0" spc="-50" dirty="0">
              <a:solidFill>
                <a:srgbClr val="000000"/>
              </a:solidFill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00610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95CAF20A-59DA-4803-B6F5-5F28037CF640}"/>
              </a:ext>
            </a:extLst>
          </p:cNvPr>
          <p:cNvSpPr/>
          <p:nvPr/>
        </p:nvSpPr>
        <p:spPr>
          <a:xfrm>
            <a:off x="219105" y="143729"/>
            <a:ext cx="1871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500" b="1" dirty="0">
                <a:latin typeface="+mj-ea"/>
              </a:rPr>
              <a:t>Ⅱ. </a:t>
            </a:r>
            <a:r>
              <a:rPr lang="ko-KR" altLang="en-US" sz="1500" b="1" dirty="0">
                <a:latin typeface="+mj-ea"/>
              </a:rPr>
              <a:t>한국</a:t>
            </a:r>
            <a:endParaRPr lang="en-US" altLang="ko-KR" sz="1500" b="1" dirty="0">
              <a:latin typeface="+mj-ea"/>
            </a:endParaRPr>
          </a:p>
          <a:p>
            <a:pPr algn="ctr"/>
            <a:r>
              <a:rPr lang="ko-KR" altLang="en-US" sz="1500" b="1" dirty="0">
                <a:latin typeface="+mj-ea"/>
              </a:rPr>
              <a:t> 종교생활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FFFDB6-7DD9-4402-A40C-BA424FE9DFA6}"/>
              </a:ext>
            </a:extLst>
          </p:cNvPr>
          <p:cNvSpPr txBox="1"/>
          <p:nvPr/>
        </p:nvSpPr>
        <p:spPr>
          <a:xfrm>
            <a:off x="1636524" y="130965"/>
            <a:ext cx="6671057" cy="517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1990" marR="0" indent="-341630" algn="just" fontAlgn="base" latinLnBrk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3.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신앙생활에 대한 만족 여부 </a:t>
            </a: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– (1)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신앙 생활 만족도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322BA216-0314-4084-AFAD-D571BB371B81}"/>
              </a:ext>
            </a:extLst>
          </p:cNvPr>
          <p:cNvSpPr/>
          <p:nvPr/>
        </p:nvSpPr>
        <p:spPr>
          <a:xfrm>
            <a:off x="5490912" y="961322"/>
            <a:ext cx="3151824" cy="390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lnSpc>
                <a:spcPct val="160000"/>
              </a:lnSpc>
            </a:pP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(Base=</a:t>
            </a:r>
            <a:r>
              <a:rPr lang="ko-KR" altLang="en-US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현재 종교를 믿는 자</a:t>
            </a: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 N=154, %)</a:t>
            </a:r>
            <a:endParaRPr lang="ko-KR" altLang="en-US" sz="1400" kern="0" spc="-50" dirty="0">
              <a:solidFill>
                <a:srgbClr val="000000"/>
              </a:solidFill>
              <a:latin typeface="맑은 고딕" panose="020B0503020000020004" pitchFamily="50" charset="-127"/>
            </a:endParaRPr>
          </a:p>
        </p:txBody>
      </p:sp>
      <p:graphicFrame>
        <p:nvGraphicFramePr>
          <p:cNvPr id="11" name="개체 2">
            <a:extLst>
              <a:ext uri="{FF2B5EF4-FFF2-40B4-BE49-F238E27FC236}">
                <a16:creationId xmlns:a16="http://schemas.microsoft.com/office/drawing/2014/main" id="{091E7208-E75B-4E1F-99EF-C71AAA397F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6620037"/>
              </p:ext>
            </p:extLst>
          </p:nvPr>
        </p:nvGraphicFramePr>
        <p:xfrm>
          <a:off x="484655" y="2312520"/>
          <a:ext cx="9010650" cy="3411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oup 94">
            <a:extLst>
              <a:ext uri="{FF2B5EF4-FFF2-40B4-BE49-F238E27FC236}">
                <a16:creationId xmlns:a16="http://schemas.microsoft.com/office/drawing/2014/main" id="{C9D9C231-F1A9-456F-A557-6724EAED3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14089"/>
              </p:ext>
            </p:extLst>
          </p:nvPr>
        </p:nvGraphicFramePr>
        <p:xfrm>
          <a:off x="663130" y="5665427"/>
          <a:ext cx="8664100" cy="558165"/>
        </p:xfrm>
        <a:graphic>
          <a:graphicData uri="http://schemas.openxmlformats.org/drawingml/2006/table">
            <a:tbl>
              <a:tblPr/>
              <a:tblGrid>
                <a:gridCol w="2166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6025">
                  <a:extLst>
                    <a:ext uri="{9D8B030D-6E8A-4147-A177-3AD203B41FA5}">
                      <a16:colId xmlns:a16="http://schemas.microsoft.com/office/drawing/2014/main" val="2270891237"/>
                    </a:ext>
                  </a:extLst>
                </a:gridCol>
                <a:gridCol w="2166025">
                  <a:extLst>
                    <a:ext uri="{9D8B030D-6E8A-4147-A177-3AD203B41FA5}">
                      <a16:colId xmlns:a16="http://schemas.microsoft.com/office/drawing/2014/main" val="3430765699"/>
                    </a:ext>
                  </a:extLst>
                </a:gridCol>
                <a:gridCol w="2166025">
                  <a:extLst>
                    <a:ext uri="{9D8B030D-6E8A-4147-A177-3AD203B41FA5}">
                      <a16:colId xmlns:a16="http://schemas.microsoft.com/office/drawing/2014/main" val="688392253"/>
                    </a:ext>
                  </a:extLst>
                </a:gridCol>
              </a:tblGrid>
              <a:tr h="426358"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전혀 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만족하지 않는다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별로 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만족하지 않는다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약간 만족한다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매우 만족한다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자유형: 도형 17">
            <a:extLst>
              <a:ext uri="{FF2B5EF4-FFF2-40B4-BE49-F238E27FC236}">
                <a16:creationId xmlns:a16="http://schemas.microsoft.com/office/drawing/2014/main" id="{79C2D142-5AB2-4CEA-B998-25BD7E8BA55E}"/>
              </a:ext>
            </a:extLst>
          </p:cNvPr>
          <p:cNvSpPr/>
          <p:nvPr/>
        </p:nvSpPr>
        <p:spPr>
          <a:xfrm>
            <a:off x="1722751" y="2152419"/>
            <a:ext cx="2218245" cy="3039060"/>
          </a:xfrm>
          <a:custGeom>
            <a:avLst/>
            <a:gdLst>
              <a:gd name="connsiteX0" fmla="*/ 0 w 1428750"/>
              <a:gd name="connsiteY0" fmla="*/ 2428875 h 2428875"/>
              <a:gd name="connsiteX1" fmla="*/ 0 w 1428750"/>
              <a:gd name="connsiteY1" fmla="*/ 0 h 2428875"/>
              <a:gd name="connsiteX2" fmla="*/ 1428750 w 1428750"/>
              <a:gd name="connsiteY2" fmla="*/ 0 h 2428875"/>
              <a:gd name="connsiteX3" fmla="*/ 1428750 w 1428750"/>
              <a:gd name="connsiteY3" fmla="*/ 1409700 h 2428875"/>
              <a:gd name="connsiteX0" fmla="*/ 0 w 1428750"/>
              <a:gd name="connsiteY0" fmla="*/ 2428875 h 2428875"/>
              <a:gd name="connsiteX1" fmla="*/ 0 w 1428750"/>
              <a:gd name="connsiteY1" fmla="*/ 0 h 2428875"/>
              <a:gd name="connsiteX2" fmla="*/ 1428750 w 1428750"/>
              <a:gd name="connsiteY2" fmla="*/ 0 h 2428875"/>
              <a:gd name="connsiteX3" fmla="*/ 1419225 w 1428750"/>
              <a:gd name="connsiteY3" fmla="*/ 1600735 h 2428875"/>
              <a:gd name="connsiteX0" fmla="*/ 0 w 1428750"/>
              <a:gd name="connsiteY0" fmla="*/ 2428875 h 2433372"/>
              <a:gd name="connsiteX1" fmla="*/ 0 w 1428750"/>
              <a:gd name="connsiteY1" fmla="*/ 0 h 2433372"/>
              <a:gd name="connsiteX2" fmla="*/ 1428750 w 1428750"/>
              <a:gd name="connsiteY2" fmla="*/ 0 h 2433372"/>
              <a:gd name="connsiteX3" fmla="*/ 1408893 w 1428750"/>
              <a:gd name="connsiteY3" fmla="*/ 2433372 h 2433372"/>
              <a:gd name="connsiteX0" fmla="*/ 0 w 1428750"/>
              <a:gd name="connsiteY0" fmla="*/ 2428875 h 2428875"/>
              <a:gd name="connsiteX1" fmla="*/ 0 w 1428750"/>
              <a:gd name="connsiteY1" fmla="*/ 0 h 2428875"/>
              <a:gd name="connsiteX2" fmla="*/ 1428750 w 1428750"/>
              <a:gd name="connsiteY2" fmla="*/ 0 h 2428875"/>
              <a:gd name="connsiteX3" fmla="*/ 1408893 w 1428750"/>
              <a:gd name="connsiteY3" fmla="*/ 2378900 h 2428875"/>
              <a:gd name="connsiteX0" fmla="*/ 0 w 1430117"/>
              <a:gd name="connsiteY0" fmla="*/ 2428875 h 2428875"/>
              <a:gd name="connsiteX1" fmla="*/ 0 w 1430117"/>
              <a:gd name="connsiteY1" fmla="*/ 0 h 2428875"/>
              <a:gd name="connsiteX2" fmla="*/ 1428750 w 1430117"/>
              <a:gd name="connsiteY2" fmla="*/ 0 h 2428875"/>
              <a:gd name="connsiteX3" fmla="*/ 1430117 w 1430117"/>
              <a:gd name="connsiteY3" fmla="*/ 2394884 h 2428875"/>
              <a:gd name="connsiteX0" fmla="*/ 0 w 1430117"/>
              <a:gd name="connsiteY0" fmla="*/ 2428875 h 2428875"/>
              <a:gd name="connsiteX1" fmla="*/ 0 w 1430117"/>
              <a:gd name="connsiteY1" fmla="*/ 0 h 2428875"/>
              <a:gd name="connsiteX2" fmla="*/ 1428750 w 1430117"/>
              <a:gd name="connsiteY2" fmla="*/ 0 h 2428875"/>
              <a:gd name="connsiteX3" fmla="*/ 1430117 w 1430117"/>
              <a:gd name="connsiteY3" fmla="*/ 2275005 h 2428875"/>
              <a:gd name="connsiteX0" fmla="*/ 0 w 1430117"/>
              <a:gd name="connsiteY0" fmla="*/ 3052248 h 3052248"/>
              <a:gd name="connsiteX1" fmla="*/ 0 w 1430117"/>
              <a:gd name="connsiteY1" fmla="*/ 0 h 3052248"/>
              <a:gd name="connsiteX2" fmla="*/ 1428750 w 1430117"/>
              <a:gd name="connsiteY2" fmla="*/ 0 h 3052248"/>
              <a:gd name="connsiteX3" fmla="*/ 1430117 w 1430117"/>
              <a:gd name="connsiteY3" fmla="*/ 2275005 h 3052248"/>
              <a:gd name="connsiteX0" fmla="*/ 0 w 1430117"/>
              <a:gd name="connsiteY0" fmla="*/ 2644658 h 2644658"/>
              <a:gd name="connsiteX1" fmla="*/ 0 w 1430117"/>
              <a:gd name="connsiteY1" fmla="*/ 0 h 2644658"/>
              <a:gd name="connsiteX2" fmla="*/ 1428750 w 1430117"/>
              <a:gd name="connsiteY2" fmla="*/ 0 h 2644658"/>
              <a:gd name="connsiteX3" fmla="*/ 1430117 w 1430117"/>
              <a:gd name="connsiteY3" fmla="*/ 2275005 h 2644658"/>
              <a:gd name="connsiteX0" fmla="*/ 0 w 1430117"/>
              <a:gd name="connsiteY0" fmla="*/ 2948353 h 2948353"/>
              <a:gd name="connsiteX1" fmla="*/ 0 w 1430117"/>
              <a:gd name="connsiteY1" fmla="*/ 0 h 2948353"/>
              <a:gd name="connsiteX2" fmla="*/ 1428750 w 1430117"/>
              <a:gd name="connsiteY2" fmla="*/ 0 h 2948353"/>
              <a:gd name="connsiteX3" fmla="*/ 1430117 w 1430117"/>
              <a:gd name="connsiteY3" fmla="*/ 2275005 h 2948353"/>
              <a:gd name="connsiteX0" fmla="*/ 0 w 1428750"/>
              <a:gd name="connsiteY0" fmla="*/ 2948353 h 2948353"/>
              <a:gd name="connsiteX1" fmla="*/ 0 w 1428750"/>
              <a:gd name="connsiteY1" fmla="*/ 0 h 2948353"/>
              <a:gd name="connsiteX2" fmla="*/ 1428750 w 1428750"/>
              <a:gd name="connsiteY2" fmla="*/ 0 h 2948353"/>
              <a:gd name="connsiteX3" fmla="*/ 1424811 w 1428750"/>
              <a:gd name="connsiteY3" fmla="*/ 2378900 h 2948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8750" h="2948353">
                <a:moveTo>
                  <a:pt x="0" y="2948353"/>
                </a:moveTo>
                <a:lnTo>
                  <a:pt x="0" y="0"/>
                </a:lnTo>
                <a:lnTo>
                  <a:pt x="1428750" y="0"/>
                </a:lnTo>
                <a:cubicBezTo>
                  <a:pt x="1428750" y="469900"/>
                  <a:pt x="1424811" y="1909000"/>
                  <a:pt x="1424811" y="2378900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latinLnBrk="1"/>
            <a:endParaRPr lang="ko-KR" altLang="en-US"/>
          </a:p>
        </p:txBody>
      </p:sp>
      <p:sp>
        <p:nvSpPr>
          <p:cNvPr id="19" name="자유형: 도형 18">
            <a:extLst>
              <a:ext uri="{FF2B5EF4-FFF2-40B4-BE49-F238E27FC236}">
                <a16:creationId xmlns:a16="http://schemas.microsoft.com/office/drawing/2014/main" id="{9E570589-529D-4829-941B-1904F1DC4026}"/>
              </a:ext>
            </a:extLst>
          </p:cNvPr>
          <p:cNvSpPr/>
          <p:nvPr/>
        </p:nvSpPr>
        <p:spPr>
          <a:xfrm>
            <a:off x="6072741" y="2031926"/>
            <a:ext cx="2152486" cy="1549998"/>
          </a:xfrm>
          <a:custGeom>
            <a:avLst/>
            <a:gdLst>
              <a:gd name="connsiteX0" fmla="*/ 0 w 1428750"/>
              <a:gd name="connsiteY0" fmla="*/ 2428875 h 2428875"/>
              <a:gd name="connsiteX1" fmla="*/ 0 w 1428750"/>
              <a:gd name="connsiteY1" fmla="*/ 0 h 2428875"/>
              <a:gd name="connsiteX2" fmla="*/ 1428750 w 1428750"/>
              <a:gd name="connsiteY2" fmla="*/ 0 h 2428875"/>
              <a:gd name="connsiteX3" fmla="*/ 1428750 w 1428750"/>
              <a:gd name="connsiteY3" fmla="*/ 1409700 h 2428875"/>
              <a:gd name="connsiteX0" fmla="*/ 0 w 1428750"/>
              <a:gd name="connsiteY0" fmla="*/ 1743075 h 1743075"/>
              <a:gd name="connsiteX1" fmla="*/ 0 w 1428750"/>
              <a:gd name="connsiteY1" fmla="*/ 0 h 1743075"/>
              <a:gd name="connsiteX2" fmla="*/ 1428750 w 1428750"/>
              <a:gd name="connsiteY2" fmla="*/ 0 h 1743075"/>
              <a:gd name="connsiteX3" fmla="*/ 1428750 w 1428750"/>
              <a:gd name="connsiteY3" fmla="*/ 1409700 h 1743075"/>
              <a:gd name="connsiteX0" fmla="*/ 0 w 1428750"/>
              <a:gd name="connsiteY0" fmla="*/ 1743075 h 2381250"/>
              <a:gd name="connsiteX1" fmla="*/ 0 w 1428750"/>
              <a:gd name="connsiteY1" fmla="*/ 0 h 2381250"/>
              <a:gd name="connsiteX2" fmla="*/ 1428750 w 1428750"/>
              <a:gd name="connsiteY2" fmla="*/ 0 h 2381250"/>
              <a:gd name="connsiteX3" fmla="*/ 1428750 w 1428750"/>
              <a:gd name="connsiteY3" fmla="*/ 2381250 h 2381250"/>
              <a:gd name="connsiteX0" fmla="*/ 0 w 1428750"/>
              <a:gd name="connsiteY0" fmla="*/ 1425575 h 2381250"/>
              <a:gd name="connsiteX1" fmla="*/ 0 w 1428750"/>
              <a:gd name="connsiteY1" fmla="*/ 0 h 2381250"/>
              <a:gd name="connsiteX2" fmla="*/ 1428750 w 1428750"/>
              <a:gd name="connsiteY2" fmla="*/ 0 h 2381250"/>
              <a:gd name="connsiteX3" fmla="*/ 1428750 w 1428750"/>
              <a:gd name="connsiteY3" fmla="*/ 2381250 h 2381250"/>
              <a:gd name="connsiteX0" fmla="*/ 0 w 1428750"/>
              <a:gd name="connsiteY0" fmla="*/ 1504950 h 2381250"/>
              <a:gd name="connsiteX1" fmla="*/ 0 w 1428750"/>
              <a:gd name="connsiteY1" fmla="*/ 0 h 2381250"/>
              <a:gd name="connsiteX2" fmla="*/ 1428750 w 1428750"/>
              <a:gd name="connsiteY2" fmla="*/ 0 h 2381250"/>
              <a:gd name="connsiteX3" fmla="*/ 1428750 w 1428750"/>
              <a:gd name="connsiteY3" fmla="*/ 2381250 h 2381250"/>
              <a:gd name="connsiteX0" fmla="*/ 0 w 1428750"/>
              <a:gd name="connsiteY0" fmla="*/ 1504950 h 2693722"/>
              <a:gd name="connsiteX1" fmla="*/ 0 w 1428750"/>
              <a:gd name="connsiteY1" fmla="*/ 0 h 2693722"/>
              <a:gd name="connsiteX2" fmla="*/ 1428750 w 1428750"/>
              <a:gd name="connsiteY2" fmla="*/ 0 h 2693722"/>
              <a:gd name="connsiteX3" fmla="*/ 1428750 w 1428750"/>
              <a:gd name="connsiteY3" fmla="*/ 2693722 h 2693722"/>
              <a:gd name="connsiteX0" fmla="*/ 0 w 1428750"/>
              <a:gd name="connsiteY0" fmla="*/ 607042 h 2693722"/>
              <a:gd name="connsiteX1" fmla="*/ 0 w 1428750"/>
              <a:gd name="connsiteY1" fmla="*/ 0 h 2693722"/>
              <a:gd name="connsiteX2" fmla="*/ 1428750 w 1428750"/>
              <a:gd name="connsiteY2" fmla="*/ 0 h 2693722"/>
              <a:gd name="connsiteX3" fmla="*/ 1428750 w 1428750"/>
              <a:gd name="connsiteY3" fmla="*/ 2693722 h 2693722"/>
              <a:gd name="connsiteX0" fmla="*/ 0 w 1428750"/>
              <a:gd name="connsiteY0" fmla="*/ 607042 h 2693722"/>
              <a:gd name="connsiteX1" fmla="*/ 0 w 1428750"/>
              <a:gd name="connsiteY1" fmla="*/ 0 h 2693722"/>
              <a:gd name="connsiteX2" fmla="*/ 1428750 w 1428750"/>
              <a:gd name="connsiteY2" fmla="*/ 0 h 2693722"/>
              <a:gd name="connsiteX3" fmla="*/ 1428750 w 1428750"/>
              <a:gd name="connsiteY3" fmla="*/ 2693722 h 2693722"/>
              <a:gd name="connsiteX0" fmla="*/ 0 w 1434056"/>
              <a:gd name="connsiteY0" fmla="*/ 1853164 h 2693722"/>
              <a:gd name="connsiteX1" fmla="*/ 5306 w 1434056"/>
              <a:gd name="connsiteY1" fmla="*/ 0 h 2693722"/>
              <a:gd name="connsiteX2" fmla="*/ 1434056 w 1434056"/>
              <a:gd name="connsiteY2" fmla="*/ 0 h 2693722"/>
              <a:gd name="connsiteX3" fmla="*/ 1434056 w 1434056"/>
              <a:gd name="connsiteY3" fmla="*/ 2693722 h 2693722"/>
              <a:gd name="connsiteX0" fmla="*/ 0 w 1434056"/>
              <a:gd name="connsiteY0" fmla="*/ 1853164 h 4282979"/>
              <a:gd name="connsiteX1" fmla="*/ 5306 w 1434056"/>
              <a:gd name="connsiteY1" fmla="*/ 0 h 4282979"/>
              <a:gd name="connsiteX2" fmla="*/ 1434056 w 1434056"/>
              <a:gd name="connsiteY2" fmla="*/ 0 h 4282979"/>
              <a:gd name="connsiteX3" fmla="*/ 1434056 w 1434056"/>
              <a:gd name="connsiteY3" fmla="*/ 4282979 h 4282979"/>
              <a:gd name="connsiteX0" fmla="*/ 0 w 1434056"/>
              <a:gd name="connsiteY0" fmla="*/ 3623020 h 4282979"/>
              <a:gd name="connsiteX1" fmla="*/ 5306 w 1434056"/>
              <a:gd name="connsiteY1" fmla="*/ 0 h 4282979"/>
              <a:gd name="connsiteX2" fmla="*/ 1434056 w 1434056"/>
              <a:gd name="connsiteY2" fmla="*/ 0 h 4282979"/>
              <a:gd name="connsiteX3" fmla="*/ 1434056 w 1434056"/>
              <a:gd name="connsiteY3" fmla="*/ 4282979 h 4282979"/>
              <a:gd name="connsiteX0" fmla="*/ 0 w 1434056"/>
              <a:gd name="connsiteY0" fmla="*/ 3623020 h 3623020"/>
              <a:gd name="connsiteX1" fmla="*/ 5306 w 1434056"/>
              <a:gd name="connsiteY1" fmla="*/ 0 h 3623020"/>
              <a:gd name="connsiteX2" fmla="*/ 1434056 w 1434056"/>
              <a:gd name="connsiteY2" fmla="*/ 0 h 3623020"/>
              <a:gd name="connsiteX3" fmla="*/ 1434056 w 1434056"/>
              <a:gd name="connsiteY3" fmla="*/ 1826854 h 3623020"/>
              <a:gd name="connsiteX0" fmla="*/ 0 w 1434056"/>
              <a:gd name="connsiteY0" fmla="*/ 3316005 h 3316005"/>
              <a:gd name="connsiteX1" fmla="*/ 5306 w 1434056"/>
              <a:gd name="connsiteY1" fmla="*/ 0 h 3316005"/>
              <a:gd name="connsiteX2" fmla="*/ 1434056 w 1434056"/>
              <a:gd name="connsiteY2" fmla="*/ 0 h 3316005"/>
              <a:gd name="connsiteX3" fmla="*/ 1434056 w 1434056"/>
              <a:gd name="connsiteY3" fmla="*/ 1826854 h 3316005"/>
              <a:gd name="connsiteX0" fmla="*/ 0 w 1434056"/>
              <a:gd name="connsiteY0" fmla="*/ 3316005 h 3316005"/>
              <a:gd name="connsiteX1" fmla="*/ 5306 w 1434056"/>
              <a:gd name="connsiteY1" fmla="*/ 0 h 3316005"/>
              <a:gd name="connsiteX2" fmla="*/ 1434056 w 1434056"/>
              <a:gd name="connsiteY2" fmla="*/ 0 h 3316005"/>
              <a:gd name="connsiteX3" fmla="*/ 1434056 w 1434056"/>
              <a:gd name="connsiteY3" fmla="*/ 2711782 h 3316005"/>
              <a:gd name="connsiteX0" fmla="*/ 0 w 1434056"/>
              <a:gd name="connsiteY0" fmla="*/ 2015703 h 2711782"/>
              <a:gd name="connsiteX1" fmla="*/ 5306 w 1434056"/>
              <a:gd name="connsiteY1" fmla="*/ 0 h 2711782"/>
              <a:gd name="connsiteX2" fmla="*/ 1434056 w 1434056"/>
              <a:gd name="connsiteY2" fmla="*/ 0 h 2711782"/>
              <a:gd name="connsiteX3" fmla="*/ 1434056 w 1434056"/>
              <a:gd name="connsiteY3" fmla="*/ 2711782 h 2711782"/>
              <a:gd name="connsiteX0" fmla="*/ 0 w 1434056"/>
              <a:gd name="connsiteY0" fmla="*/ 2015703 h 3398051"/>
              <a:gd name="connsiteX1" fmla="*/ 5306 w 1434056"/>
              <a:gd name="connsiteY1" fmla="*/ 0 h 3398051"/>
              <a:gd name="connsiteX2" fmla="*/ 1434056 w 1434056"/>
              <a:gd name="connsiteY2" fmla="*/ 0 h 3398051"/>
              <a:gd name="connsiteX3" fmla="*/ 1434056 w 1434056"/>
              <a:gd name="connsiteY3" fmla="*/ 3398051 h 3398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4056" h="3398051">
                <a:moveTo>
                  <a:pt x="0" y="2015703"/>
                </a:moveTo>
                <a:cubicBezTo>
                  <a:pt x="1769" y="1397982"/>
                  <a:pt x="3537" y="617721"/>
                  <a:pt x="5306" y="0"/>
                </a:cubicBezTo>
                <a:lnTo>
                  <a:pt x="1434056" y="0"/>
                </a:lnTo>
                <a:lnTo>
                  <a:pt x="1434056" y="3398051"/>
                </a:lnTo>
              </a:path>
            </a:pathLst>
          </a:custGeom>
          <a:noFill/>
          <a:ln>
            <a:solidFill>
              <a:srgbClr val="1E66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latinLnBrk="1"/>
            <a:endParaRPr lang="ko-KR" altLang="en-US"/>
          </a:p>
        </p:txBody>
      </p:sp>
      <p:sp>
        <p:nvSpPr>
          <p:cNvPr id="20" name="모서리가 둥근 직사각형 26">
            <a:extLst>
              <a:ext uri="{FF2B5EF4-FFF2-40B4-BE49-F238E27FC236}">
                <a16:creationId xmlns:a16="http://schemas.microsoft.com/office/drawing/2014/main" id="{EBD42ED9-4067-448D-B54C-5158D9B78EA7}"/>
              </a:ext>
            </a:extLst>
          </p:cNvPr>
          <p:cNvSpPr/>
          <p:nvPr/>
        </p:nvSpPr>
        <p:spPr>
          <a:xfrm>
            <a:off x="2192046" y="1666521"/>
            <a:ext cx="1217904" cy="701440"/>
          </a:xfrm>
          <a:prstGeom prst="roundRect">
            <a:avLst>
              <a:gd name="adj" fmla="val 17615"/>
            </a:avLst>
          </a:prstGeom>
          <a:solidFill>
            <a:srgbClr val="F79646">
              <a:lumMod val="20000"/>
              <a:lumOff val="80000"/>
            </a:srgbClr>
          </a:solidFill>
          <a:ln w="12700" cap="flat" cmpd="sng" algn="ctr">
            <a:solidFill>
              <a:srgbClr val="F79646">
                <a:lumMod val="75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latinLnBrk="0"/>
            <a:r>
              <a:rPr lang="ko-KR" altLang="en-US" b="1" kern="0" dirty="0">
                <a:solidFill>
                  <a:srgbClr val="F79646">
                    <a:lumMod val="75000"/>
                  </a:srgbClr>
                </a:solidFill>
                <a:latin typeface="맑은 고딕"/>
                <a:ea typeface="맑은 고딕" panose="020B0503020000020004" pitchFamily="50" charset="-127"/>
              </a:rPr>
              <a:t>불만족</a:t>
            </a:r>
            <a:endParaRPr lang="en-US" altLang="ko-KR" b="1" kern="0" dirty="0">
              <a:solidFill>
                <a:srgbClr val="F79646">
                  <a:lumMod val="75000"/>
                </a:srgbClr>
              </a:solidFill>
              <a:latin typeface="맑은 고딕"/>
              <a:ea typeface="맑은 고딕" panose="020B0503020000020004" pitchFamily="50" charset="-127"/>
            </a:endParaRPr>
          </a:p>
          <a:p>
            <a:pPr algn="ctr" latinLnBrk="0"/>
            <a:r>
              <a:rPr lang="en-US" altLang="ko-KR" b="1" kern="0" dirty="0">
                <a:solidFill>
                  <a:srgbClr val="F79646">
                    <a:lumMod val="75000"/>
                  </a:srgbClr>
                </a:solidFill>
                <a:latin typeface="맑은 고딕"/>
                <a:ea typeface="맑은 고딕" panose="020B0503020000020004" pitchFamily="50" charset="-127"/>
              </a:rPr>
              <a:t>15.2</a:t>
            </a:r>
          </a:p>
        </p:txBody>
      </p:sp>
      <p:sp>
        <p:nvSpPr>
          <p:cNvPr id="21" name="모서리가 둥근 직사각형 26">
            <a:extLst>
              <a:ext uri="{FF2B5EF4-FFF2-40B4-BE49-F238E27FC236}">
                <a16:creationId xmlns:a16="http://schemas.microsoft.com/office/drawing/2014/main" id="{59C91F84-45B7-4099-96E7-04E869DD7DA2}"/>
              </a:ext>
            </a:extLst>
          </p:cNvPr>
          <p:cNvSpPr/>
          <p:nvPr/>
        </p:nvSpPr>
        <p:spPr>
          <a:xfrm>
            <a:off x="6496051" y="1631959"/>
            <a:ext cx="1304924" cy="731889"/>
          </a:xfrm>
          <a:prstGeom prst="roundRect">
            <a:avLst>
              <a:gd name="adj" fmla="val 176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1E66B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r>
              <a:rPr lang="ko-KR" altLang="en-US" b="1" kern="0" dirty="0">
                <a:solidFill>
                  <a:srgbClr val="1E66B0"/>
                </a:solidFill>
                <a:latin typeface="맑은 고딕"/>
                <a:ea typeface="맑은 고딕" panose="020B0503020000020004" pitchFamily="50" charset="-127"/>
              </a:rPr>
              <a:t>만족</a:t>
            </a:r>
            <a:endParaRPr lang="en-US" altLang="ko-KR" b="1" kern="0" dirty="0">
              <a:solidFill>
                <a:srgbClr val="1E66B0"/>
              </a:solidFill>
              <a:latin typeface="맑은 고딕"/>
              <a:ea typeface="맑은 고딕" panose="020B0503020000020004" pitchFamily="50" charset="-127"/>
            </a:endParaRPr>
          </a:p>
          <a:p>
            <a:pPr algn="ctr" defTabSz="914400"/>
            <a:r>
              <a:rPr lang="en-US" altLang="ko-KR" b="1" kern="0" dirty="0">
                <a:solidFill>
                  <a:srgbClr val="1E66B0"/>
                </a:solidFill>
                <a:latin typeface="맑은 고딕"/>
                <a:ea typeface="맑은 고딕" panose="020B0503020000020004" pitchFamily="50" charset="-127"/>
              </a:rPr>
              <a:t>83.1</a:t>
            </a:r>
          </a:p>
        </p:txBody>
      </p:sp>
    </p:spTree>
    <p:extLst>
      <p:ext uri="{BB962C8B-B14F-4D97-AF65-F5344CB8AC3E}">
        <p14:creationId xmlns:p14="http://schemas.microsoft.com/office/powerpoint/2010/main" val="6500795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95CAF20A-59DA-4803-B6F5-5F28037CF640}"/>
              </a:ext>
            </a:extLst>
          </p:cNvPr>
          <p:cNvSpPr/>
          <p:nvPr/>
        </p:nvSpPr>
        <p:spPr>
          <a:xfrm>
            <a:off x="219105" y="143729"/>
            <a:ext cx="1871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500" b="1" dirty="0">
                <a:latin typeface="+mj-ea"/>
              </a:rPr>
              <a:t>Ⅱ. </a:t>
            </a:r>
            <a:r>
              <a:rPr lang="ko-KR" altLang="en-US" sz="1500" b="1" dirty="0">
                <a:latin typeface="+mj-ea"/>
              </a:rPr>
              <a:t>한국</a:t>
            </a:r>
            <a:endParaRPr lang="en-US" altLang="ko-KR" sz="1500" b="1" dirty="0">
              <a:latin typeface="+mj-ea"/>
            </a:endParaRPr>
          </a:p>
          <a:p>
            <a:pPr algn="ctr"/>
            <a:r>
              <a:rPr lang="ko-KR" altLang="en-US" sz="1500" b="1" dirty="0">
                <a:latin typeface="+mj-ea"/>
              </a:rPr>
              <a:t> 종교생활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FFFDB6-7DD9-4402-A40C-BA424FE9DFA6}"/>
              </a:ext>
            </a:extLst>
          </p:cNvPr>
          <p:cNvSpPr txBox="1"/>
          <p:nvPr/>
        </p:nvSpPr>
        <p:spPr>
          <a:xfrm>
            <a:off x="1636524" y="130965"/>
            <a:ext cx="6671057" cy="517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1990" marR="0" indent="-341630" algn="just" fontAlgn="base" latinLnBrk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3.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신앙생활에 대한 만족 여부 </a:t>
            </a: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– (1)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신앙 생활 만족도</a:t>
            </a:r>
          </a:p>
        </p:txBody>
      </p:sp>
      <p:graphicFrame>
        <p:nvGraphicFramePr>
          <p:cNvPr id="12" name="표 11">
            <a:extLst>
              <a:ext uri="{FF2B5EF4-FFF2-40B4-BE49-F238E27FC236}">
                <a16:creationId xmlns:a16="http://schemas.microsoft.com/office/drawing/2014/main" id="{37B98FBA-D69B-406A-8F62-840F50ABAF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685613"/>
              </p:ext>
            </p:extLst>
          </p:nvPr>
        </p:nvGraphicFramePr>
        <p:xfrm>
          <a:off x="556101" y="1285522"/>
          <a:ext cx="8831902" cy="3309482"/>
        </p:xfrm>
        <a:graphic>
          <a:graphicData uri="http://schemas.openxmlformats.org/drawingml/2006/table">
            <a:tbl>
              <a:tblPr/>
              <a:tblGrid>
                <a:gridCol w="665581">
                  <a:extLst>
                    <a:ext uri="{9D8B030D-6E8A-4147-A177-3AD203B41FA5}">
                      <a16:colId xmlns:a16="http://schemas.microsoft.com/office/drawing/2014/main" val="1725799472"/>
                    </a:ext>
                  </a:extLst>
                </a:gridCol>
                <a:gridCol w="1207401">
                  <a:extLst>
                    <a:ext uri="{9D8B030D-6E8A-4147-A177-3AD203B41FA5}">
                      <a16:colId xmlns:a16="http://schemas.microsoft.com/office/drawing/2014/main" val="3853783755"/>
                    </a:ext>
                  </a:extLst>
                </a:gridCol>
                <a:gridCol w="1011125">
                  <a:extLst>
                    <a:ext uri="{9D8B030D-6E8A-4147-A177-3AD203B41FA5}">
                      <a16:colId xmlns:a16="http://schemas.microsoft.com/office/drawing/2014/main" val="3853195482"/>
                    </a:ext>
                  </a:extLst>
                </a:gridCol>
                <a:gridCol w="849685">
                  <a:extLst>
                    <a:ext uri="{9D8B030D-6E8A-4147-A177-3AD203B41FA5}">
                      <a16:colId xmlns:a16="http://schemas.microsoft.com/office/drawing/2014/main" val="1771155898"/>
                    </a:ext>
                  </a:extLst>
                </a:gridCol>
                <a:gridCol w="849685">
                  <a:extLst>
                    <a:ext uri="{9D8B030D-6E8A-4147-A177-3AD203B41FA5}">
                      <a16:colId xmlns:a16="http://schemas.microsoft.com/office/drawing/2014/main" val="4261224862"/>
                    </a:ext>
                  </a:extLst>
                </a:gridCol>
                <a:gridCol w="849685">
                  <a:extLst>
                    <a:ext uri="{9D8B030D-6E8A-4147-A177-3AD203B41FA5}">
                      <a16:colId xmlns:a16="http://schemas.microsoft.com/office/drawing/2014/main" val="3831115126"/>
                    </a:ext>
                  </a:extLst>
                </a:gridCol>
                <a:gridCol w="849685">
                  <a:extLst>
                    <a:ext uri="{9D8B030D-6E8A-4147-A177-3AD203B41FA5}">
                      <a16:colId xmlns:a16="http://schemas.microsoft.com/office/drawing/2014/main" val="3403672325"/>
                    </a:ext>
                  </a:extLst>
                </a:gridCol>
                <a:gridCol w="849685">
                  <a:extLst>
                    <a:ext uri="{9D8B030D-6E8A-4147-A177-3AD203B41FA5}">
                      <a16:colId xmlns:a16="http://schemas.microsoft.com/office/drawing/2014/main" val="611421171"/>
                    </a:ext>
                  </a:extLst>
                </a:gridCol>
                <a:gridCol w="849685">
                  <a:extLst>
                    <a:ext uri="{9D8B030D-6E8A-4147-A177-3AD203B41FA5}">
                      <a16:colId xmlns:a16="http://schemas.microsoft.com/office/drawing/2014/main" val="726537572"/>
                    </a:ext>
                  </a:extLst>
                </a:gridCol>
                <a:gridCol w="849685">
                  <a:extLst>
                    <a:ext uri="{9D8B030D-6E8A-4147-A177-3AD203B41FA5}">
                      <a16:colId xmlns:a16="http://schemas.microsoft.com/office/drawing/2014/main" val="2533800868"/>
                    </a:ext>
                  </a:extLst>
                </a:gridCol>
              </a:tblGrid>
              <a:tr h="913377">
                <a:tc gridSpan="2"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 분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사례 수</a:t>
                      </a:r>
                      <a:br>
                        <a:rPr lang="ko-KR" alt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</a:br>
                      <a:r>
                        <a:rPr lang="en-US" altLang="ko-KR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명</a:t>
                      </a:r>
                      <a:r>
                        <a:rPr lang="en-US" altLang="ko-KR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전혀 만족하지 않는다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별로 만족하지 않는다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약간 만족한다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매우 만족한다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무응답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불만족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만족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324210"/>
                  </a:ext>
                </a:extLst>
              </a:tr>
              <a:tr h="369185">
                <a:tc gridSpan="2"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 체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(154)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2.3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12.9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48.2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34.9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1.6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15.2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83.1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498547"/>
                  </a:ext>
                </a:extLst>
              </a:tr>
              <a:tr h="283834">
                <a:tc rowSpan="7"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현재 종교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개신교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(37)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7.8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50.3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41.9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7.8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92.2</a:t>
                      </a:r>
                      <a:endParaRPr lang="en-US" sz="1300" b="1" kern="0" spc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0694956"/>
                  </a:ext>
                </a:extLst>
              </a:tr>
              <a:tr h="2838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카톨릭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(24)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2.1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68.9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28.9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2.1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97.8</a:t>
                      </a:r>
                      <a:endParaRPr lang="en-US" sz="1300" b="1" kern="0" spc="0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6845006"/>
                  </a:ext>
                </a:extLst>
              </a:tr>
              <a:tr h="2838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이슬람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(24)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3.4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21.4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33.5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41.0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0.8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24.8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74.5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653448"/>
                  </a:ext>
                </a:extLst>
              </a:tr>
              <a:tr h="2838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불교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(55)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4.2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15.5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46.7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29.3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4.2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19.7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76.0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6038864"/>
                  </a:ext>
                </a:extLst>
              </a:tr>
              <a:tr h="2838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힌두교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(7)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35.2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57.7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92.9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2220556"/>
                  </a:ext>
                </a:extLst>
              </a:tr>
              <a:tr h="2838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러시아 정교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352718"/>
                  </a:ext>
                </a:extLst>
              </a:tr>
              <a:tr h="2838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기타</a:t>
                      </a:r>
                      <a:r>
                        <a:rPr lang="en-US" altLang="ko-KR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무응답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(6)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37.6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37.6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24.8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37.6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62.4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5284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6663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95CAF20A-59DA-4803-B6F5-5F28037CF640}"/>
              </a:ext>
            </a:extLst>
          </p:cNvPr>
          <p:cNvSpPr/>
          <p:nvPr/>
        </p:nvSpPr>
        <p:spPr>
          <a:xfrm>
            <a:off x="219105" y="143729"/>
            <a:ext cx="1871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500" b="1" dirty="0">
                <a:latin typeface="+mj-ea"/>
              </a:rPr>
              <a:t>Ⅱ. </a:t>
            </a:r>
            <a:r>
              <a:rPr lang="ko-KR" altLang="en-US" sz="1500" b="1" dirty="0">
                <a:latin typeface="+mj-ea"/>
              </a:rPr>
              <a:t>한국</a:t>
            </a:r>
            <a:endParaRPr lang="en-US" altLang="ko-KR" sz="1500" b="1" dirty="0">
              <a:latin typeface="+mj-ea"/>
            </a:endParaRPr>
          </a:p>
          <a:p>
            <a:pPr algn="ctr"/>
            <a:r>
              <a:rPr lang="ko-KR" altLang="en-US" sz="1500" b="1" dirty="0">
                <a:latin typeface="+mj-ea"/>
              </a:rPr>
              <a:t> 종교생활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FFFDB6-7DD9-4402-A40C-BA424FE9DFA6}"/>
              </a:ext>
            </a:extLst>
          </p:cNvPr>
          <p:cNvSpPr txBox="1"/>
          <p:nvPr/>
        </p:nvSpPr>
        <p:spPr>
          <a:xfrm>
            <a:off x="1630528" y="143729"/>
            <a:ext cx="7254550" cy="517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1990" marR="0" indent="-341630" algn="just" fontAlgn="base" latinLnBrk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3.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신앙생활에 대한 만족 여부 </a:t>
            </a: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– (2)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신앙 생활 불만족 이유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322BA216-0314-4084-AFAD-D571BB371B81}"/>
              </a:ext>
            </a:extLst>
          </p:cNvPr>
          <p:cNvSpPr/>
          <p:nvPr/>
        </p:nvSpPr>
        <p:spPr>
          <a:xfrm>
            <a:off x="5194514" y="1132574"/>
            <a:ext cx="3924472" cy="390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lnSpc>
                <a:spcPct val="160000"/>
              </a:lnSpc>
            </a:pP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(Base=</a:t>
            </a:r>
            <a:r>
              <a:rPr lang="ko-KR" altLang="en-US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현재 신앙생활에 불만족하는 자</a:t>
            </a: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 N=26, %)</a:t>
            </a:r>
            <a:endParaRPr lang="ko-KR" altLang="en-US" sz="1400" kern="0" spc="-50" dirty="0">
              <a:solidFill>
                <a:srgbClr val="000000"/>
              </a:solidFill>
              <a:latin typeface="맑은 고딕" panose="020B0503020000020004" pitchFamily="50" charset="-127"/>
            </a:endParaRPr>
          </a:p>
        </p:txBody>
      </p:sp>
      <p:graphicFrame>
        <p:nvGraphicFramePr>
          <p:cNvPr id="12" name="개체 2">
            <a:extLst>
              <a:ext uri="{FF2B5EF4-FFF2-40B4-BE49-F238E27FC236}">
                <a16:creationId xmlns:a16="http://schemas.microsoft.com/office/drawing/2014/main" id="{69E3EF74-D380-439D-98BE-FA83FAD9B1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1500880"/>
              </p:ext>
            </p:extLst>
          </p:nvPr>
        </p:nvGraphicFramePr>
        <p:xfrm>
          <a:off x="466725" y="1924050"/>
          <a:ext cx="9010650" cy="3411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Group 94">
            <a:extLst>
              <a:ext uri="{FF2B5EF4-FFF2-40B4-BE49-F238E27FC236}">
                <a16:creationId xmlns:a16="http://schemas.microsoft.com/office/drawing/2014/main" id="{40A6366A-3406-4ADB-AD45-B82838B67B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724781"/>
              </p:ext>
            </p:extLst>
          </p:nvPr>
        </p:nvGraphicFramePr>
        <p:xfrm>
          <a:off x="645200" y="5276957"/>
          <a:ext cx="8664105" cy="1228725"/>
        </p:xfrm>
        <a:graphic>
          <a:graphicData uri="http://schemas.openxmlformats.org/drawingml/2006/table">
            <a:tbl>
              <a:tblPr/>
              <a:tblGrid>
                <a:gridCol w="1732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2821">
                  <a:extLst>
                    <a:ext uri="{9D8B030D-6E8A-4147-A177-3AD203B41FA5}">
                      <a16:colId xmlns:a16="http://schemas.microsoft.com/office/drawing/2014/main" val="3139970381"/>
                    </a:ext>
                  </a:extLst>
                </a:gridCol>
                <a:gridCol w="1732821">
                  <a:extLst>
                    <a:ext uri="{9D8B030D-6E8A-4147-A177-3AD203B41FA5}">
                      <a16:colId xmlns:a16="http://schemas.microsoft.com/office/drawing/2014/main" val="422426254"/>
                    </a:ext>
                  </a:extLst>
                </a:gridCol>
                <a:gridCol w="1732821">
                  <a:extLst>
                    <a:ext uri="{9D8B030D-6E8A-4147-A177-3AD203B41FA5}">
                      <a16:colId xmlns:a16="http://schemas.microsoft.com/office/drawing/2014/main" val="3331492839"/>
                    </a:ext>
                  </a:extLst>
                </a:gridCol>
                <a:gridCol w="1732821">
                  <a:extLst>
                    <a:ext uri="{9D8B030D-6E8A-4147-A177-3AD203B41FA5}">
                      <a16:colId xmlns:a16="http://schemas.microsoft.com/office/drawing/2014/main" val="3183433296"/>
                    </a:ext>
                  </a:extLst>
                </a:gridCol>
              </a:tblGrid>
              <a:tr h="426358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교회</a:t>
                      </a:r>
                      <a: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, </a:t>
                      </a: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절</a:t>
                      </a:r>
                      <a: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, </a:t>
                      </a: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모스크에 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자주 참석하지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 못한다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종교 생활이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 즐겁지 않다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기도 등 개인적 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종교 생활을 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제대로 하지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 못한다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교회</a:t>
                      </a:r>
                      <a: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,</a:t>
                      </a: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절</a:t>
                      </a:r>
                      <a: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,</a:t>
                      </a: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모스크의 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여건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(</a:t>
                      </a: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위치</a:t>
                      </a:r>
                      <a: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,</a:t>
                      </a: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규모</a:t>
                      </a:r>
                      <a: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,</a:t>
                      </a: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시설 등</a:t>
                      </a:r>
                      <a: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)</a:t>
                      </a: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이 본국처럼 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좋지 못하다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기타</a:t>
                      </a:r>
                      <a: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/</a:t>
                      </a: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무응답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9005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95CAF20A-59DA-4803-B6F5-5F28037CF640}"/>
              </a:ext>
            </a:extLst>
          </p:cNvPr>
          <p:cNvSpPr/>
          <p:nvPr/>
        </p:nvSpPr>
        <p:spPr>
          <a:xfrm>
            <a:off x="219105" y="143729"/>
            <a:ext cx="1871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500" b="1" dirty="0">
                <a:latin typeface="+mj-ea"/>
              </a:rPr>
              <a:t>Ⅱ. </a:t>
            </a:r>
            <a:r>
              <a:rPr lang="ko-KR" altLang="en-US" sz="1500" b="1" dirty="0">
                <a:latin typeface="+mj-ea"/>
              </a:rPr>
              <a:t>한국</a:t>
            </a:r>
            <a:endParaRPr lang="en-US" altLang="ko-KR" sz="1500" b="1" dirty="0">
              <a:latin typeface="+mj-ea"/>
            </a:endParaRPr>
          </a:p>
          <a:p>
            <a:pPr algn="ctr"/>
            <a:r>
              <a:rPr lang="ko-KR" altLang="en-US" sz="1500" b="1" dirty="0">
                <a:latin typeface="+mj-ea"/>
              </a:rPr>
              <a:t> 종교생활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FFFDB6-7DD9-4402-A40C-BA424FE9DFA6}"/>
              </a:ext>
            </a:extLst>
          </p:cNvPr>
          <p:cNvSpPr txBox="1"/>
          <p:nvPr/>
        </p:nvSpPr>
        <p:spPr>
          <a:xfrm>
            <a:off x="1632943" y="143729"/>
            <a:ext cx="6754413" cy="517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1990" marR="0" indent="-341630" algn="just" fontAlgn="base" latinLnBrk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3.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신앙생활에 대한 만족 여부 </a:t>
            </a: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– (2)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신앙 생활 만족 이유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322BA216-0314-4084-AFAD-D571BB371B81}"/>
              </a:ext>
            </a:extLst>
          </p:cNvPr>
          <p:cNvSpPr/>
          <p:nvPr/>
        </p:nvSpPr>
        <p:spPr>
          <a:xfrm>
            <a:off x="5308326" y="1132574"/>
            <a:ext cx="3810660" cy="390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lnSpc>
                <a:spcPct val="160000"/>
              </a:lnSpc>
            </a:pP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(Base=</a:t>
            </a:r>
            <a:r>
              <a:rPr lang="ko-KR" altLang="en-US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현재 신앙생활을 만족하는 자</a:t>
            </a: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 N=128 %)</a:t>
            </a:r>
            <a:endParaRPr lang="ko-KR" altLang="en-US" sz="1400" kern="0" spc="-50" dirty="0">
              <a:solidFill>
                <a:srgbClr val="000000"/>
              </a:solidFill>
              <a:latin typeface="맑은 고딕" panose="020B0503020000020004" pitchFamily="50" charset="-127"/>
            </a:endParaRPr>
          </a:p>
        </p:txBody>
      </p:sp>
      <p:graphicFrame>
        <p:nvGraphicFramePr>
          <p:cNvPr id="7" name="개체 2">
            <a:extLst>
              <a:ext uri="{FF2B5EF4-FFF2-40B4-BE49-F238E27FC236}">
                <a16:creationId xmlns:a16="http://schemas.microsoft.com/office/drawing/2014/main" id="{B2E8336A-D508-4DD4-800C-973B6E556C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5564388"/>
              </p:ext>
            </p:extLst>
          </p:nvPr>
        </p:nvGraphicFramePr>
        <p:xfrm>
          <a:off x="466725" y="1924050"/>
          <a:ext cx="9010650" cy="3411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oup 94">
            <a:extLst>
              <a:ext uri="{FF2B5EF4-FFF2-40B4-BE49-F238E27FC236}">
                <a16:creationId xmlns:a16="http://schemas.microsoft.com/office/drawing/2014/main" id="{06D35C71-9373-406D-9948-381C542A0F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014096"/>
              </p:ext>
            </p:extLst>
          </p:nvPr>
        </p:nvGraphicFramePr>
        <p:xfrm>
          <a:off x="645200" y="5276957"/>
          <a:ext cx="8664103" cy="1228725"/>
        </p:xfrm>
        <a:graphic>
          <a:graphicData uri="http://schemas.openxmlformats.org/drawingml/2006/table">
            <a:tbl>
              <a:tblPr/>
              <a:tblGrid>
                <a:gridCol w="1237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7729">
                  <a:extLst>
                    <a:ext uri="{9D8B030D-6E8A-4147-A177-3AD203B41FA5}">
                      <a16:colId xmlns:a16="http://schemas.microsoft.com/office/drawing/2014/main" val="3139970381"/>
                    </a:ext>
                  </a:extLst>
                </a:gridCol>
                <a:gridCol w="1237729">
                  <a:extLst>
                    <a:ext uri="{9D8B030D-6E8A-4147-A177-3AD203B41FA5}">
                      <a16:colId xmlns:a16="http://schemas.microsoft.com/office/drawing/2014/main" val="422426254"/>
                    </a:ext>
                  </a:extLst>
                </a:gridCol>
                <a:gridCol w="1237729">
                  <a:extLst>
                    <a:ext uri="{9D8B030D-6E8A-4147-A177-3AD203B41FA5}">
                      <a16:colId xmlns:a16="http://schemas.microsoft.com/office/drawing/2014/main" val="3331492839"/>
                    </a:ext>
                  </a:extLst>
                </a:gridCol>
                <a:gridCol w="1237729">
                  <a:extLst>
                    <a:ext uri="{9D8B030D-6E8A-4147-A177-3AD203B41FA5}">
                      <a16:colId xmlns:a16="http://schemas.microsoft.com/office/drawing/2014/main" val="3183433296"/>
                    </a:ext>
                  </a:extLst>
                </a:gridCol>
                <a:gridCol w="1237729">
                  <a:extLst>
                    <a:ext uri="{9D8B030D-6E8A-4147-A177-3AD203B41FA5}">
                      <a16:colId xmlns:a16="http://schemas.microsoft.com/office/drawing/2014/main" val="759936217"/>
                    </a:ext>
                  </a:extLst>
                </a:gridCol>
                <a:gridCol w="1237729">
                  <a:extLst>
                    <a:ext uri="{9D8B030D-6E8A-4147-A177-3AD203B41FA5}">
                      <a16:colId xmlns:a16="http://schemas.microsoft.com/office/drawing/2014/main" val="335321714"/>
                    </a:ext>
                  </a:extLst>
                </a:gridCol>
              </a:tblGrid>
              <a:tr h="426358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힘든 한국 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생활에서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 위로를 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받을 수 있다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자국민을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많이 만날 수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있다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종교생활을</a:t>
                      </a:r>
                      <a:endParaRPr kumimoji="1" lang="en-US" altLang="ko-KR" sz="1600" b="1" i="0" u="none" strike="noStrike" kern="1200" cap="none" spc="-10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마음껏</a:t>
                      </a:r>
                      <a:endParaRPr kumimoji="1" lang="en-US" altLang="ko-KR" sz="1600" b="1" i="0" u="none" strike="noStrike" kern="1200" cap="none" spc="-10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할 수 있다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  <a:cs typeface="Arial" pitchFamily="34" charset="0"/>
                        </a:rPr>
                        <a:t>교회</a:t>
                      </a:r>
                      <a: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  <a:cs typeface="Arial" pitchFamily="34" charset="0"/>
                        </a:rPr>
                        <a:t>절</a:t>
                      </a:r>
                      <a: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  <a:cs typeface="Arial" pitchFamily="34" charset="0"/>
                        </a:rPr>
                        <a:t>, </a:t>
                      </a: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  <a:cs typeface="Arial" pitchFamily="34" charset="0"/>
                        </a:rPr>
                        <a:t>모스크에서의 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  <a:cs typeface="Arial" pitchFamily="34" charset="0"/>
                        </a:rPr>
                        <a:t>가르치는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  <a:cs typeface="Arial" pitchFamily="34" charset="0"/>
                        </a:rPr>
                        <a:t>내용이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  <a:cs typeface="Arial" pitchFamily="34" charset="0"/>
                        </a:rPr>
                        <a:t>좋다</a:t>
                      </a:r>
                      <a:endParaRPr kumimoji="1" lang="ko-KR" altLang="en-US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  <a:cs typeface="Arial" pitchFamily="34" charset="0"/>
                        </a:rPr>
                        <a:t>가정과 </a:t>
                      </a:r>
                      <a:endParaRPr kumimoji="1" lang="en-US" altLang="ko-KR" sz="1600" b="1" i="0" u="none" strike="noStrike" kern="1200" cap="none" spc="-10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  <a:cs typeface="Arial" pitchFamily="34" charset="0"/>
                        </a:rPr>
                        <a:t>직장 생활에 </a:t>
                      </a:r>
                      <a:endParaRPr kumimoji="1" lang="en-US" altLang="ko-KR" sz="1600" b="1" i="0" u="none" strike="noStrike" kern="1200" cap="none" spc="-10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  <a:cs typeface="Arial" pitchFamily="34" charset="0"/>
                        </a:rPr>
                        <a:t>필요한 </a:t>
                      </a:r>
                      <a:endParaRPr kumimoji="1" lang="en-US" altLang="ko-KR" sz="1600" b="1" i="0" u="none" strike="noStrike" kern="1200" cap="none" spc="-10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  <a:cs typeface="Arial" pitchFamily="34" charset="0"/>
                        </a:rPr>
                        <a:t>도움을 받는다</a:t>
                      </a:r>
                    </a:p>
                    <a:p>
                      <a:pPr algn="ctr" fontAlgn="ctr"/>
                      <a:endParaRPr kumimoji="1" lang="ko-KR" altLang="en-US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종교 지도자가</a:t>
                      </a:r>
                      <a:endParaRPr kumimoji="1" lang="en-US" altLang="ko-KR" sz="1600" b="1" i="0" u="none" strike="noStrike" kern="1200" cap="none" spc="-10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개인적으로 </a:t>
                      </a:r>
                      <a:endParaRPr kumimoji="1" lang="en-US" altLang="ko-KR" sz="1600" b="1" i="0" u="none" strike="noStrike" kern="1200" cap="none" spc="-100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좋다</a:t>
                      </a:r>
                      <a:endParaRPr kumimoji="1" lang="ko-KR" altLang="en-US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기타</a:t>
                      </a:r>
                      <a: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/</a:t>
                      </a: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무응답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4647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527BC04-DF91-4138-88D2-1EE197BEC31A}"/>
              </a:ext>
            </a:extLst>
          </p:cNvPr>
          <p:cNvSpPr txBox="1"/>
          <p:nvPr/>
        </p:nvSpPr>
        <p:spPr>
          <a:xfrm>
            <a:off x="3777037" y="2792552"/>
            <a:ext cx="23519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4000" b="1" dirty="0"/>
              <a:t>조사 개요</a:t>
            </a:r>
          </a:p>
        </p:txBody>
      </p:sp>
    </p:spTree>
    <p:extLst>
      <p:ext uri="{BB962C8B-B14F-4D97-AF65-F5344CB8AC3E}">
        <p14:creationId xmlns:p14="http://schemas.microsoft.com/office/powerpoint/2010/main" val="22783804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95CAF20A-59DA-4803-B6F5-5F28037CF640}"/>
              </a:ext>
            </a:extLst>
          </p:cNvPr>
          <p:cNvSpPr/>
          <p:nvPr/>
        </p:nvSpPr>
        <p:spPr>
          <a:xfrm>
            <a:off x="219105" y="143729"/>
            <a:ext cx="1871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500" b="1" dirty="0">
                <a:latin typeface="+mj-ea"/>
              </a:rPr>
              <a:t>Ⅱ. </a:t>
            </a:r>
            <a:r>
              <a:rPr lang="ko-KR" altLang="en-US" sz="1500" b="1" dirty="0">
                <a:latin typeface="+mj-ea"/>
              </a:rPr>
              <a:t>한국</a:t>
            </a:r>
            <a:endParaRPr lang="en-US" altLang="ko-KR" sz="1500" b="1" dirty="0">
              <a:latin typeface="+mj-ea"/>
            </a:endParaRPr>
          </a:p>
          <a:p>
            <a:pPr algn="ctr"/>
            <a:r>
              <a:rPr lang="ko-KR" altLang="en-US" sz="1500" b="1" dirty="0">
                <a:latin typeface="+mj-ea"/>
              </a:rPr>
              <a:t> 종교생활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FFFDB6-7DD9-4402-A40C-BA424FE9DFA6}"/>
              </a:ext>
            </a:extLst>
          </p:cNvPr>
          <p:cNvSpPr txBox="1"/>
          <p:nvPr/>
        </p:nvSpPr>
        <p:spPr>
          <a:xfrm>
            <a:off x="1632943" y="143729"/>
            <a:ext cx="6754413" cy="517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1990" marR="0" indent="-341630" algn="just" fontAlgn="base" latinLnBrk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3.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신앙생활에 대한 만족 여부 </a:t>
            </a: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– (2)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신앙 생활 만족 이유</a:t>
            </a:r>
          </a:p>
        </p:txBody>
      </p:sp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D98D2993-E444-48AC-84BA-F1537A2C87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695436"/>
              </p:ext>
            </p:extLst>
          </p:nvPr>
        </p:nvGraphicFramePr>
        <p:xfrm>
          <a:off x="500575" y="899599"/>
          <a:ext cx="9095347" cy="5590572"/>
        </p:xfrm>
        <a:graphic>
          <a:graphicData uri="http://schemas.openxmlformats.org/drawingml/2006/table">
            <a:tbl>
              <a:tblPr/>
              <a:tblGrid>
                <a:gridCol w="644612">
                  <a:extLst>
                    <a:ext uri="{9D8B030D-6E8A-4147-A177-3AD203B41FA5}">
                      <a16:colId xmlns:a16="http://schemas.microsoft.com/office/drawing/2014/main" val="3780633378"/>
                    </a:ext>
                  </a:extLst>
                </a:gridCol>
                <a:gridCol w="1111624">
                  <a:extLst>
                    <a:ext uri="{9D8B030D-6E8A-4147-A177-3AD203B41FA5}">
                      <a16:colId xmlns:a16="http://schemas.microsoft.com/office/drawing/2014/main" val="1034895028"/>
                    </a:ext>
                  </a:extLst>
                </a:gridCol>
                <a:gridCol w="699247">
                  <a:extLst>
                    <a:ext uri="{9D8B030D-6E8A-4147-A177-3AD203B41FA5}">
                      <a16:colId xmlns:a16="http://schemas.microsoft.com/office/drawing/2014/main" val="2464640790"/>
                    </a:ext>
                  </a:extLst>
                </a:gridCol>
                <a:gridCol w="829983">
                  <a:extLst>
                    <a:ext uri="{9D8B030D-6E8A-4147-A177-3AD203B41FA5}">
                      <a16:colId xmlns:a16="http://schemas.microsoft.com/office/drawing/2014/main" val="1177336601"/>
                    </a:ext>
                  </a:extLst>
                </a:gridCol>
                <a:gridCol w="829983">
                  <a:extLst>
                    <a:ext uri="{9D8B030D-6E8A-4147-A177-3AD203B41FA5}">
                      <a16:colId xmlns:a16="http://schemas.microsoft.com/office/drawing/2014/main" val="2661282227"/>
                    </a:ext>
                  </a:extLst>
                </a:gridCol>
                <a:gridCol w="829983">
                  <a:extLst>
                    <a:ext uri="{9D8B030D-6E8A-4147-A177-3AD203B41FA5}">
                      <a16:colId xmlns:a16="http://schemas.microsoft.com/office/drawing/2014/main" val="3733035294"/>
                    </a:ext>
                  </a:extLst>
                </a:gridCol>
                <a:gridCol w="829983">
                  <a:extLst>
                    <a:ext uri="{9D8B030D-6E8A-4147-A177-3AD203B41FA5}">
                      <a16:colId xmlns:a16="http://schemas.microsoft.com/office/drawing/2014/main" val="4249105823"/>
                    </a:ext>
                  </a:extLst>
                </a:gridCol>
                <a:gridCol w="829983">
                  <a:extLst>
                    <a:ext uri="{9D8B030D-6E8A-4147-A177-3AD203B41FA5}">
                      <a16:colId xmlns:a16="http://schemas.microsoft.com/office/drawing/2014/main" val="2550031890"/>
                    </a:ext>
                  </a:extLst>
                </a:gridCol>
                <a:gridCol w="829983">
                  <a:extLst>
                    <a:ext uri="{9D8B030D-6E8A-4147-A177-3AD203B41FA5}">
                      <a16:colId xmlns:a16="http://schemas.microsoft.com/office/drawing/2014/main" val="3327543664"/>
                    </a:ext>
                  </a:extLst>
                </a:gridCol>
                <a:gridCol w="829983">
                  <a:extLst>
                    <a:ext uri="{9D8B030D-6E8A-4147-A177-3AD203B41FA5}">
                      <a16:colId xmlns:a16="http://schemas.microsoft.com/office/drawing/2014/main" val="2512258879"/>
                    </a:ext>
                  </a:extLst>
                </a:gridCol>
                <a:gridCol w="829983">
                  <a:extLst>
                    <a:ext uri="{9D8B030D-6E8A-4147-A177-3AD203B41FA5}">
                      <a16:colId xmlns:a16="http://schemas.microsoft.com/office/drawing/2014/main" val="3356538120"/>
                    </a:ext>
                  </a:extLst>
                </a:gridCol>
              </a:tblGrid>
              <a:tr h="331561">
                <a:tc gridSpan="2"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 분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>
                      <a:noFill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사례 수</a:t>
                      </a:r>
                      <a:b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</a:b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명</a:t>
                      </a: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힘든 한국 생활에서 위로를 받을 수 있다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자국민을 많이 만날 수 있다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종교 생활을 마음껏 할 수 있다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교회</a:t>
                      </a: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절</a:t>
                      </a: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모스크에서의 가르치는 내용이 좋다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가정과 직장 생활에 필요한 도움을 받는다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종교지도자가 개인적으로 좋다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기타</a:t>
                      </a: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무응답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합계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1165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 체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>
                      <a:noFill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(128)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29.7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21.0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15.2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14.3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14.2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3.5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2.1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399175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성별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>
                      <a:noFill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남성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(74)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17.5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30.5</a:t>
                      </a: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9.5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16.6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18.6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3.8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3.6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429201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여성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(52)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48.0</a:t>
                      </a:r>
                      <a:endParaRPr lang="en-US" sz="1200" b="1" kern="0" spc="0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7.3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23.8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9.4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8.5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3.1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637677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무응답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(2)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29.2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70.8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6643260"/>
                  </a:ext>
                </a:extLst>
              </a:tr>
              <a:tr h="0">
                <a:tc rowSpan="6"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연령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>
                      <a:noFill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29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세이하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(19)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26.7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22.4</a:t>
                      </a: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11.1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19.2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17.6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2.9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617648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(59)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24.7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27.6</a:t>
                      </a: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13.4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15.4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15.4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1.7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1.6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43001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(28)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49.6</a:t>
                      </a: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7.8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15.1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13.7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8.7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3.2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085544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(15)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23.1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2.1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34.6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3.4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21.4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15.4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64063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60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대이상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(3)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5.2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75.6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19.2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830514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무응답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(3)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18.4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43.7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32.1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5.9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343618"/>
                  </a:ext>
                </a:extLst>
              </a:tr>
              <a:tr h="0">
                <a:tc rowSpan="7"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현재 종교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>
                      <a:noFill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개신교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(34)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48.7</a:t>
                      </a: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2.8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17.9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7.8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19.4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1.6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1.7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111788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카톨릭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(23)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30.7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19.2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19.9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17.2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8.7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2.2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2.2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58855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이슬람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(18)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17.7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28.8</a:t>
                      </a: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33.8</a:t>
                      </a: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8.6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7.6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3.5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32666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불교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(42)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22.9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32.3</a:t>
                      </a: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5.1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19.2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17.9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2.6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388888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힌두교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(6)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22.7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7.6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10.1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7.6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36.8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15.2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58869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러시아 정교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(1)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719563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기타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무응답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(4)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60.2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39.8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marL="82834" marR="82834" marT="41417" marB="41417"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6719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11818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95CAF20A-59DA-4803-B6F5-5F28037CF640}"/>
              </a:ext>
            </a:extLst>
          </p:cNvPr>
          <p:cNvSpPr/>
          <p:nvPr/>
        </p:nvSpPr>
        <p:spPr>
          <a:xfrm>
            <a:off x="219105" y="143729"/>
            <a:ext cx="1871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500" b="1" dirty="0">
                <a:latin typeface="+mj-ea"/>
              </a:rPr>
              <a:t>Ⅱ. </a:t>
            </a:r>
            <a:r>
              <a:rPr lang="ko-KR" altLang="en-US" sz="1500" b="1" dirty="0">
                <a:latin typeface="+mj-ea"/>
              </a:rPr>
              <a:t>한국</a:t>
            </a:r>
            <a:endParaRPr lang="en-US" altLang="ko-KR" sz="1500" b="1" dirty="0">
              <a:latin typeface="+mj-ea"/>
            </a:endParaRPr>
          </a:p>
          <a:p>
            <a:pPr algn="ctr"/>
            <a:r>
              <a:rPr lang="ko-KR" altLang="en-US" sz="1500" b="1" dirty="0">
                <a:latin typeface="+mj-ea"/>
              </a:rPr>
              <a:t> 종교생활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FFFDB6-7DD9-4402-A40C-BA424FE9DFA6}"/>
              </a:ext>
            </a:extLst>
          </p:cNvPr>
          <p:cNvSpPr txBox="1"/>
          <p:nvPr/>
        </p:nvSpPr>
        <p:spPr>
          <a:xfrm>
            <a:off x="1638894" y="143729"/>
            <a:ext cx="6837769" cy="517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1990" marR="0" indent="-341630" algn="just" fontAlgn="base" latinLnBrk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4.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종교 보유 의향  </a:t>
            </a: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– (1)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현재 종교 보유자의 개종 의향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322BA216-0314-4084-AFAD-D571BB371B81}"/>
              </a:ext>
            </a:extLst>
          </p:cNvPr>
          <p:cNvSpPr/>
          <p:nvPr/>
        </p:nvSpPr>
        <p:spPr>
          <a:xfrm>
            <a:off x="6106752" y="1130761"/>
            <a:ext cx="3151825" cy="390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lnSpc>
                <a:spcPct val="160000"/>
              </a:lnSpc>
            </a:pP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(Base=</a:t>
            </a:r>
            <a:r>
              <a:rPr lang="ko-KR" altLang="en-US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현재 종교를 믿는 자</a:t>
            </a: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 N=154, %)</a:t>
            </a:r>
            <a:endParaRPr lang="ko-KR" altLang="en-US" sz="1400" kern="0" spc="-50" dirty="0">
              <a:solidFill>
                <a:srgbClr val="000000"/>
              </a:solidFill>
              <a:latin typeface="맑은 고딕" panose="020B0503020000020004" pitchFamily="50" charset="-127"/>
            </a:endParaRPr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F134F692-47FE-4A2B-93F8-E7DDD6B41CCE}"/>
              </a:ext>
            </a:extLst>
          </p:cNvPr>
          <p:cNvGrpSpPr/>
          <p:nvPr/>
        </p:nvGrpSpPr>
        <p:grpSpPr>
          <a:xfrm>
            <a:off x="2464721" y="1918994"/>
            <a:ext cx="4326604" cy="4277738"/>
            <a:chOff x="1756999" y="5052916"/>
            <a:chExt cx="1566830" cy="1612550"/>
          </a:xfrm>
        </p:grpSpPr>
        <p:graphicFrame>
          <p:nvGraphicFramePr>
            <p:cNvPr id="12" name="차트 11">
              <a:extLst>
                <a:ext uri="{FF2B5EF4-FFF2-40B4-BE49-F238E27FC236}">
                  <a16:creationId xmlns:a16="http://schemas.microsoft.com/office/drawing/2014/main" id="{842951AC-06E3-4295-ACC6-48B15D5DDE78}"/>
                </a:ext>
              </a:extLst>
            </p:cNvPr>
            <p:cNvGraphicFramePr/>
            <p:nvPr/>
          </p:nvGraphicFramePr>
          <p:xfrm>
            <a:off x="1756999" y="5052916"/>
            <a:ext cx="1566830" cy="16125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3" name="타원 12">
              <a:extLst>
                <a:ext uri="{FF2B5EF4-FFF2-40B4-BE49-F238E27FC236}">
                  <a16:creationId xmlns:a16="http://schemas.microsoft.com/office/drawing/2014/main" id="{F3CBDEB0-4603-49A2-9B70-C57ACA7866A2}"/>
                </a:ext>
              </a:extLst>
            </p:cNvPr>
            <p:cNvSpPr/>
            <p:nvPr/>
          </p:nvSpPr>
          <p:spPr>
            <a:xfrm>
              <a:off x="2151797" y="5456792"/>
              <a:ext cx="775220" cy="800226"/>
            </a:xfrm>
            <a:prstGeom prst="ellipse">
              <a:avLst/>
            </a:prstGeom>
            <a:noFill/>
            <a:ln w="127000" cap="flat" cmpd="sng" algn="ctr">
              <a:solidFill>
                <a:sysClr val="window" lastClr="FFFFFF">
                  <a:alpha val="4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b="1" i="0" u="none" strike="noStrike" kern="0" cap="none" spc="0" normalizeH="0" baseline="0" noProof="0">
                <a:ln>
                  <a:solidFill>
                    <a:prstClr val="white">
                      <a:lumMod val="65000"/>
                      <a:alpha val="0"/>
                    </a:prstClr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</a:endParaRPr>
            </a:p>
          </p:txBody>
        </p:sp>
      </p:grp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190DCEC5-CAA1-4E4D-A9F5-8C9BADAF0E08}"/>
              </a:ext>
            </a:extLst>
          </p:cNvPr>
          <p:cNvSpPr/>
          <p:nvPr/>
        </p:nvSpPr>
        <p:spPr>
          <a:xfrm>
            <a:off x="2834346" y="1150077"/>
            <a:ext cx="1389804" cy="10895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 latinLnBrk="0">
              <a:lnSpc>
                <a:spcPct val="120000"/>
              </a:lnSpc>
              <a:defRPr/>
            </a:pPr>
            <a:r>
              <a:rPr lang="ko-KR" altLang="en-US" b="1" kern="0" spc="-4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prstClr val="black"/>
                </a:solidFill>
                <a:latin typeface="맑은 고딕" panose="020B0503020000020004" pitchFamily="50" charset="-127"/>
                <a:cs typeface="Arial" charset="0"/>
              </a:rPr>
              <a:t>다른 종교를</a:t>
            </a:r>
            <a:endParaRPr lang="en-US" altLang="ko-KR" b="1" kern="0" spc="-40" dirty="0">
              <a:ln>
                <a:solidFill>
                  <a:srgbClr val="4F81BD">
                    <a:alpha val="0"/>
                  </a:srgbClr>
                </a:solidFill>
              </a:ln>
              <a:solidFill>
                <a:prstClr val="black"/>
              </a:solidFill>
              <a:latin typeface="맑은 고딕" panose="020B0503020000020004" pitchFamily="50" charset="-127"/>
              <a:cs typeface="Arial" charset="0"/>
            </a:endParaRPr>
          </a:p>
          <a:p>
            <a:pPr algn="ctr" fontAlgn="ctr" latinLnBrk="0">
              <a:lnSpc>
                <a:spcPct val="120000"/>
              </a:lnSpc>
              <a:defRPr/>
            </a:pPr>
            <a:r>
              <a:rPr lang="ko-KR" altLang="en-US" b="1" kern="0" spc="-4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prstClr val="black"/>
                </a:solidFill>
                <a:latin typeface="맑은 고딕" panose="020B0503020000020004" pitchFamily="50" charset="-127"/>
                <a:cs typeface="Arial" charset="0"/>
              </a:rPr>
              <a:t>믿고 싶다</a:t>
            </a:r>
            <a:endParaRPr lang="en-US" altLang="ko-KR" b="1" kern="0" spc="-40" dirty="0">
              <a:ln>
                <a:solidFill>
                  <a:srgbClr val="4F81BD">
                    <a:alpha val="0"/>
                  </a:srgbClr>
                </a:solidFill>
              </a:ln>
              <a:solidFill>
                <a:prstClr val="black"/>
              </a:solidFill>
              <a:latin typeface="맑은 고딕" panose="020B0503020000020004" pitchFamily="50" charset="-127"/>
              <a:cs typeface="Arial" charset="0"/>
            </a:endParaRPr>
          </a:p>
          <a:p>
            <a:pPr algn="ctr" fontAlgn="ctr" latinLnBrk="0">
              <a:lnSpc>
                <a:spcPct val="120000"/>
              </a:lnSpc>
              <a:defRPr/>
            </a:pPr>
            <a:r>
              <a:rPr lang="en-US" altLang="ko-KR" b="1" kern="0" spc="-4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prstClr val="black"/>
                </a:solidFill>
                <a:latin typeface="맑은 고딕" panose="020B0503020000020004" pitchFamily="50" charset="-127"/>
                <a:cs typeface="Arial" charset="0"/>
              </a:rPr>
              <a:t>6.1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00F0387E-2D0A-468B-BC2B-9248341D0D90}"/>
              </a:ext>
            </a:extLst>
          </p:cNvPr>
          <p:cNvSpPr/>
          <p:nvPr/>
        </p:nvSpPr>
        <p:spPr>
          <a:xfrm>
            <a:off x="5637880" y="5059560"/>
            <a:ext cx="2257758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 latinLnBrk="0">
              <a:lnSpc>
                <a:spcPct val="120000"/>
              </a:lnSpc>
              <a:defRPr/>
            </a:pPr>
            <a:r>
              <a:rPr lang="ko-KR" altLang="en-US" b="1" kern="0" spc="-40" dirty="0">
                <a:ln>
                  <a:solidFill>
                    <a:srgbClr val="4F81BD">
                      <a:alpha val="0"/>
                    </a:srgbClr>
                  </a:solidFill>
                </a:ln>
                <a:latin typeface="맑은 고딕" panose="020B0503020000020004" pitchFamily="50" charset="-127"/>
                <a:cs typeface="Arial" charset="0"/>
              </a:rPr>
              <a:t>현재 종교를</a:t>
            </a:r>
            <a:endParaRPr lang="en-US" altLang="ko-KR" b="1" kern="0" spc="-40" dirty="0">
              <a:ln>
                <a:solidFill>
                  <a:srgbClr val="4F81BD">
                    <a:alpha val="0"/>
                  </a:srgbClr>
                </a:solidFill>
              </a:ln>
              <a:latin typeface="맑은 고딕" panose="020B0503020000020004" pitchFamily="50" charset="-127"/>
              <a:cs typeface="Arial" charset="0"/>
            </a:endParaRPr>
          </a:p>
          <a:p>
            <a:pPr algn="ctr" fontAlgn="ctr" latinLnBrk="0">
              <a:lnSpc>
                <a:spcPct val="120000"/>
              </a:lnSpc>
              <a:defRPr/>
            </a:pPr>
            <a:r>
              <a:rPr lang="ko-KR" altLang="en-US" b="1" kern="0" spc="-40" dirty="0">
                <a:ln>
                  <a:solidFill>
                    <a:srgbClr val="4F81BD">
                      <a:alpha val="0"/>
                    </a:srgbClr>
                  </a:solidFill>
                </a:ln>
                <a:latin typeface="맑은 고딕" panose="020B0503020000020004" pitchFamily="50" charset="-127"/>
                <a:cs typeface="Arial" charset="0"/>
              </a:rPr>
              <a:t>계속 믿고 </a:t>
            </a:r>
            <a:endParaRPr lang="en-US" altLang="ko-KR" b="1" kern="0" spc="-40" dirty="0">
              <a:ln>
                <a:solidFill>
                  <a:srgbClr val="4F81BD">
                    <a:alpha val="0"/>
                  </a:srgbClr>
                </a:solidFill>
              </a:ln>
              <a:latin typeface="맑은 고딕" panose="020B0503020000020004" pitchFamily="50" charset="-127"/>
              <a:cs typeface="Arial" charset="0"/>
            </a:endParaRPr>
          </a:p>
          <a:p>
            <a:pPr algn="ctr" fontAlgn="ctr" latinLnBrk="0">
              <a:lnSpc>
                <a:spcPct val="120000"/>
              </a:lnSpc>
              <a:defRPr/>
            </a:pPr>
            <a:r>
              <a:rPr lang="ko-KR" altLang="en-US" b="1" kern="0" spc="-40" dirty="0">
                <a:ln>
                  <a:solidFill>
                    <a:srgbClr val="4F81BD">
                      <a:alpha val="0"/>
                    </a:srgbClr>
                  </a:solidFill>
                </a:ln>
                <a:latin typeface="맑은 고딕" panose="020B0503020000020004" pitchFamily="50" charset="-127"/>
                <a:cs typeface="Arial" charset="0"/>
              </a:rPr>
              <a:t>싶다</a:t>
            </a:r>
            <a:endParaRPr lang="en-US" altLang="ko-KR" b="1" kern="0" spc="-40" dirty="0">
              <a:ln>
                <a:solidFill>
                  <a:srgbClr val="4F81BD">
                    <a:alpha val="0"/>
                  </a:srgbClr>
                </a:solidFill>
              </a:ln>
              <a:latin typeface="맑은 고딕" panose="020B0503020000020004" pitchFamily="50" charset="-127"/>
              <a:cs typeface="Arial" charset="0"/>
            </a:endParaRPr>
          </a:p>
          <a:p>
            <a:pPr algn="ctr" fontAlgn="ctr" latinLnBrk="0">
              <a:lnSpc>
                <a:spcPct val="120000"/>
              </a:lnSpc>
              <a:defRPr/>
            </a:pPr>
            <a:r>
              <a:rPr lang="en-US" altLang="ko-KR" b="1" kern="0" spc="-40" dirty="0">
                <a:ln>
                  <a:solidFill>
                    <a:srgbClr val="4F81BD">
                      <a:alpha val="0"/>
                    </a:srgbClr>
                  </a:solidFill>
                </a:ln>
                <a:latin typeface="맑은 고딕" panose="020B0503020000020004" pitchFamily="50" charset="-127"/>
                <a:cs typeface="Arial" charset="0"/>
              </a:rPr>
              <a:t>90.4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AEAA8E1C-E2B4-4FC1-8EE4-37AFF0537376}"/>
              </a:ext>
            </a:extLst>
          </p:cNvPr>
          <p:cNvSpPr/>
          <p:nvPr/>
        </p:nvSpPr>
        <p:spPr>
          <a:xfrm>
            <a:off x="5076850" y="1520804"/>
            <a:ext cx="861774" cy="7571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 latinLnBrk="0">
              <a:lnSpc>
                <a:spcPct val="120000"/>
              </a:lnSpc>
              <a:defRPr/>
            </a:pPr>
            <a:r>
              <a:rPr lang="ko-KR" altLang="en-US" b="1" kern="0" spc="-4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prstClr val="black"/>
                </a:solidFill>
                <a:latin typeface="맑은 고딕" panose="020B0503020000020004" pitchFamily="50" charset="-127"/>
                <a:cs typeface="Arial" charset="0"/>
              </a:rPr>
              <a:t>무응답</a:t>
            </a:r>
            <a:endParaRPr lang="en-US" altLang="ko-KR" b="1" kern="0" spc="-40" dirty="0">
              <a:ln>
                <a:solidFill>
                  <a:srgbClr val="4F81BD">
                    <a:alpha val="0"/>
                  </a:srgbClr>
                </a:solidFill>
              </a:ln>
              <a:solidFill>
                <a:prstClr val="black"/>
              </a:solidFill>
              <a:latin typeface="맑은 고딕" panose="020B0503020000020004" pitchFamily="50" charset="-127"/>
              <a:cs typeface="Arial" charset="0"/>
            </a:endParaRPr>
          </a:p>
          <a:p>
            <a:pPr algn="ctr" fontAlgn="ctr" latinLnBrk="0">
              <a:lnSpc>
                <a:spcPct val="120000"/>
              </a:lnSpc>
              <a:defRPr/>
            </a:pPr>
            <a:r>
              <a:rPr lang="en-US" altLang="ko-KR" b="1" kern="0" spc="-4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prstClr val="black"/>
                </a:solidFill>
                <a:latin typeface="맑은 고딕" panose="020B0503020000020004" pitchFamily="50" charset="-127"/>
                <a:cs typeface="Arial" charset="0"/>
              </a:rPr>
              <a:t>3.5</a:t>
            </a:r>
            <a:endParaRPr lang="ko-KR" altLang="en-US" b="1" kern="0" spc="-40" dirty="0">
              <a:ln>
                <a:solidFill>
                  <a:srgbClr val="4F81BD">
                    <a:alpha val="0"/>
                  </a:srgbClr>
                </a:solidFill>
              </a:ln>
              <a:solidFill>
                <a:prstClr val="black"/>
              </a:solidFill>
              <a:latin typeface="맑은 고딕" panose="020B0503020000020004" pitchFamily="50" charset="-127"/>
              <a:cs typeface="Arial" charset="0"/>
            </a:endParaRPr>
          </a:p>
        </p:txBody>
      </p: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B1362515-33DD-44F1-9F07-B0A5D6F2C683}"/>
              </a:ext>
            </a:extLst>
          </p:cNvPr>
          <p:cNvCxnSpPr>
            <a:cxnSpLocks/>
          </p:cNvCxnSpPr>
          <p:nvPr/>
        </p:nvCxnSpPr>
        <p:spPr>
          <a:xfrm>
            <a:off x="3810000" y="1916898"/>
            <a:ext cx="456209" cy="4161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9E534800-AFD7-434E-9292-69F111FA7EB6}"/>
              </a:ext>
            </a:extLst>
          </p:cNvPr>
          <p:cNvCxnSpPr>
            <a:cxnSpLocks/>
          </p:cNvCxnSpPr>
          <p:nvPr/>
        </p:nvCxnSpPr>
        <p:spPr>
          <a:xfrm flipH="1">
            <a:off x="4908722" y="2065023"/>
            <a:ext cx="351345" cy="1529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27300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95CAF20A-59DA-4803-B6F5-5F28037CF640}"/>
              </a:ext>
            </a:extLst>
          </p:cNvPr>
          <p:cNvSpPr/>
          <p:nvPr/>
        </p:nvSpPr>
        <p:spPr>
          <a:xfrm>
            <a:off x="219105" y="143729"/>
            <a:ext cx="1871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500" b="1" dirty="0">
                <a:latin typeface="+mj-ea"/>
              </a:rPr>
              <a:t>Ⅱ. </a:t>
            </a:r>
            <a:r>
              <a:rPr lang="ko-KR" altLang="en-US" sz="1500" b="1" dirty="0">
                <a:latin typeface="+mj-ea"/>
              </a:rPr>
              <a:t>한국</a:t>
            </a:r>
            <a:endParaRPr lang="en-US" altLang="ko-KR" sz="1500" b="1" dirty="0">
              <a:latin typeface="+mj-ea"/>
            </a:endParaRPr>
          </a:p>
          <a:p>
            <a:pPr algn="ctr"/>
            <a:r>
              <a:rPr lang="ko-KR" altLang="en-US" sz="1500" b="1" dirty="0">
                <a:latin typeface="+mj-ea"/>
              </a:rPr>
              <a:t> 종교생활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FFFDB6-7DD9-4402-A40C-BA424FE9DFA6}"/>
              </a:ext>
            </a:extLst>
          </p:cNvPr>
          <p:cNvSpPr txBox="1"/>
          <p:nvPr/>
        </p:nvSpPr>
        <p:spPr>
          <a:xfrm>
            <a:off x="1638894" y="143729"/>
            <a:ext cx="6837769" cy="517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1990" marR="0" indent="-341630" algn="just" fontAlgn="base" latinLnBrk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4.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종교 보유 의향  </a:t>
            </a: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– (1)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현재 종교 보유자의 개종 의향</a:t>
            </a:r>
          </a:p>
        </p:txBody>
      </p:sp>
      <p:graphicFrame>
        <p:nvGraphicFramePr>
          <p:cNvPr id="20" name="표 19">
            <a:extLst>
              <a:ext uri="{FF2B5EF4-FFF2-40B4-BE49-F238E27FC236}">
                <a16:creationId xmlns:a16="http://schemas.microsoft.com/office/drawing/2014/main" id="{D3967698-4BC2-4BFF-AB0B-FE199FC3E4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897228"/>
              </p:ext>
            </p:extLst>
          </p:nvPr>
        </p:nvGraphicFramePr>
        <p:xfrm>
          <a:off x="657225" y="1628776"/>
          <a:ext cx="8591550" cy="4276725"/>
        </p:xfrm>
        <a:graphic>
          <a:graphicData uri="http://schemas.openxmlformats.org/drawingml/2006/table">
            <a:tbl>
              <a:tblPr/>
              <a:tblGrid>
                <a:gridCol w="1029634">
                  <a:extLst>
                    <a:ext uri="{9D8B030D-6E8A-4147-A177-3AD203B41FA5}">
                      <a16:colId xmlns:a16="http://schemas.microsoft.com/office/drawing/2014/main" val="1854092955"/>
                    </a:ext>
                  </a:extLst>
                </a:gridCol>
                <a:gridCol w="1351063">
                  <a:extLst>
                    <a:ext uri="{9D8B030D-6E8A-4147-A177-3AD203B41FA5}">
                      <a16:colId xmlns:a16="http://schemas.microsoft.com/office/drawing/2014/main" val="2928340809"/>
                    </a:ext>
                  </a:extLst>
                </a:gridCol>
                <a:gridCol w="1041865">
                  <a:extLst>
                    <a:ext uri="{9D8B030D-6E8A-4147-A177-3AD203B41FA5}">
                      <a16:colId xmlns:a16="http://schemas.microsoft.com/office/drawing/2014/main" val="1128053730"/>
                    </a:ext>
                  </a:extLst>
                </a:gridCol>
                <a:gridCol w="1362825">
                  <a:extLst>
                    <a:ext uri="{9D8B030D-6E8A-4147-A177-3AD203B41FA5}">
                      <a16:colId xmlns:a16="http://schemas.microsoft.com/office/drawing/2014/main" val="38917721"/>
                    </a:ext>
                  </a:extLst>
                </a:gridCol>
                <a:gridCol w="1268721">
                  <a:extLst>
                    <a:ext uri="{9D8B030D-6E8A-4147-A177-3AD203B41FA5}">
                      <a16:colId xmlns:a16="http://schemas.microsoft.com/office/drawing/2014/main" val="44038672"/>
                    </a:ext>
                  </a:extLst>
                </a:gridCol>
                <a:gridCol w="1268721">
                  <a:extLst>
                    <a:ext uri="{9D8B030D-6E8A-4147-A177-3AD203B41FA5}">
                      <a16:colId xmlns:a16="http://schemas.microsoft.com/office/drawing/2014/main" val="2410849908"/>
                    </a:ext>
                  </a:extLst>
                </a:gridCol>
                <a:gridCol w="1268721">
                  <a:extLst>
                    <a:ext uri="{9D8B030D-6E8A-4147-A177-3AD203B41FA5}">
                      <a16:colId xmlns:a16="http://schemas.microsoft.com/office/drawing/2014/main" val="3889983148"/>
                    </a:ext>
                  </a:extLst>
                </a:gridCol>
              </a:tblGrid>
              <a:tr h="992033">
                <a:tc gridSpan="2"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 분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사례 수</a:t>
                      </a:r>
                      <a:b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</a:br>
                      <a:r>
                        <a:rPr lang="en-US" altLang="ko-KR" sz="14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명</a:t>
                      </a:r>
                      <a:r>
                        <a:rPr lang="en-US" altLang="ko-KR" sz="14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현재 종교를 계속 믿고 싶다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다른 종교를 믿고 싶다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무응답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합계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841268"/>
                  </a:ext>
                </a:extLst>
              </a:tr>
              <a:tr h="472750">
                <a:tc gridSpan="2"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 체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(154)</a:t>
                      </a: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90.4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6.1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3.5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156438"/>
                  </a:ext>
                </a:extLst>
              </a:tr>
              <a:tr h="401706">
                <a:tc rowSpan="7"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현재 종교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개신교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(37)</a:t>
                      </a: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92.6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7.4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4891186"/>
                  </a:ext>
                </a:extLst>
              </a:tr>
              <a:tr h="4017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카톨릭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(24)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91.5</a:t>
                      </a: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2.1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6.4</a:t>
                      </a: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0313734"/>
                  </a:ext>
                </a:extLst>
              </a:tr>
              <a:tr h="4017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이슬람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(24)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97.4</a:t>
                      </a: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2.6</a:t>
                      </a: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3800408"/>
                  </a:ext>
                </a:extLst>
              </a:tr>
              <a:tr h="4017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불교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(55)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89.9</a:t>
                      </a: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10.1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3083569"/>
                  </a:ext>
                </a:extLst>
              </a:tr>
              <a:tr h="4017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힌두교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(7)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85.9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7.0</a:t>
                      </a: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7.0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3821124"/>
                  </a:ext>
                </a:extLst>
              </a:tr>
              <a:tr h="4017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러시아 정교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(1)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0330698"/>
                  </a:ext>
                </a:extLst>
              </a:tr>
              <a:tr h="4017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기타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무응답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(6)</a:t>
                      </a: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54.1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45.9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3308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45213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95CAF20A-59DA-4803-B6F5-5F28037CF640}"/>
              </a:ext>
            </a:extLst>
          </p:cNvPr>
          <p:cNvSpPr/>
          <p:nvPr/>
        </p:nvSpPr>
        <p:spPr>
          <a:xfrm>
            <a:off x="219105" y="143729"/>
            <a:ext cx="1871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500" b="1" dirty="0">
                <a:latin typeface="+mj-ea"/>
              </a:rPr>
              <a:t>Ⅱ. </a:t>
            </a:r>
            <a:r>
              <a:rPr lang="ko-KR" altLang="en-US" sz="1500" b="1" dirty="0">
                <a:latin typeface="+mj-ea"/>
              </a:rPr>
              <a:t>한국</a:t>
            </a:r>
            <a:endParaRPr lang="en-US" altLang="ko-KR" sz="1500" b="1" dirty="0">
              <a:latin typeface="+mj-ea"/>
            </a:endParaRPr>
          </a:p>
          <a:p>
            <a:pPr algn="ctr"/>
            <a:r>
              <a:rPr lang="ko-KR" altLang="en-US" sz="1500" b="1" dirty="0">
                <a:latin typeface="+mj-ea"/>
              </a:rPr>
              <a:t> 종교생활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FFFDB6-7DD9-4402-A40C-BA424FE9DFA6}"/>
              </a:ext>
            </a:extLst>
          </p:cNvPr>
          <p:cNvSpPr txBox="1"/>
          <p:nvPr/>
        </p:nvSpPr>
        <p:spPr>
          <a:xfrm>
            <a:off x="1652763" y="143729"/>
            <a:ext cx="6924331" cy="517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1990" marR="0" indent="-341630" algn="just" fontAlgn="base" latinLnBrk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4.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종교 보유 의향  </a:t>
            </a: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– (2)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개종하고 싶은 종교</a:t>
            </a: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(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개종 </a:t>
            </a:r>
            <a:r>
              <a:rPr lang="ko-KR" altLang="en-US" sz="2000" b="1" kern="0" spc="-5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의향자</a:t>
            </a: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)</a:t>
            </a:r>
            <a:endParaRPr lang="ko-KR" altLang="en-US" sz="2000" b="1" kern="0" spc="-50" dirty="0">
              <a:solidFill>
                <a:srgbClr val="000000"/>
              </a:solidFill>
              <a:latin typeface="맑은 고딕" panose="020B0503020000020004" pitchFamily="50" charset="-127"/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322BA216-0314-4084-AFAD-D571BB371B81}"/>
              </a:ext>
            </a:extLst>
          </p:cNvPr>
          <p:cNvSpPr/>
          <p:nvPr/>
        </p:nvSpPr>
        <p:spPr>
          <a:xfrm>
            <a:off x="6125294" y="1327595"/>
            <a:ext cx="2876108" cy="390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lnSpc>
                <a:spcPct val="160000"/>
              </a:lnSpc>
            </a:pP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(Base=</a:t>
            </a:r>
            <a:r>
              <a:rPr lang="ko-KR" altLang="en-US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개종 의향이 있는 자</a:t>
            </a: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 N=9%)</a:t>
            </a:r>
            <a:endParaRPr lang="ko-KR" altLang="en-US" sz="1400" kern="0" spc="-50" dirty="0">
              <a:solidFill>
                <a:srgbClr val="000000"/>
              </a:solidFill>
              <a:latin typeface="맑은 고딕" panose="020B0503020000020004" pitchFamily="50" charset="-127"/>
            </a:endParaRPr>
          </a:p>
        </p:txBody>
      </p:sp>
      <p:graphicFrame>
        <p:nvGraphicFramePr>
          <p:cNvPr id="20" name="개체 2">
            <a:extLst>
              <a:ext uri="{FF2B5EF4-FFF2-40B4-BE49-F238E27FC236}">
                <a16:creationId xmlns:a16="http://schemas.microsoft.com/office/drawing/2014/main" id="{88D5795E-7E58-418E-A19D-6AB622E2A6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4924650"/>
              </p:ext>
            </p:extLst>
          </p:nvPr>
        </p:nvGraphicFramePr>
        <p:xfrm>
          <a:off x="466725" y="1924050"/>
          <a:ext cx="9010650" cy="3411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1" name="Group 94">
            <a:extLst>
              <a:ext uri="{FF2B5EF4-FFF2-40B4-BE49-F238E27FC236}">
                <a16:creationId xmlns:a16="http://schemas.microsoft.com/office/drawing/2014/main" id="{2AA9FC29-2C4C-4B33-8122-CFFD636177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619101"/>
              </p:ext>
            </p:extLst>
          </p:nvPr>
        </p:nvGraphicFramePr>
        <p:xfrm>
          <a:off x="645200" y="5276957"/>
          <a:ext cx="8664105" cy="426358"/>
        </p:xfrm>
        <a:graphic>
          <a:graphicData uri="http://schemas.openxmlformats.org/drawingml/2006/table">
            <a:tbl>
              <a:tblPr/>
              <a:tblGrid>
                <a:gridCol w="1732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2821">
                  <a:extLst>
                    <a:ext uri="{9D8B030D-6E8A-4147-A177-3AD203B41FA5}">
                      <a16:colId xmlns:a16="http://schemas.microsoft.com/office/drawing/2014/main" val="3139970381"/>
                    </a:ext>
                  </a:extLst>
                </a:gridCol>
                <a:gridCol w="1732821">
                  <a:extLst>
                    <a:ext uri="{9D8B030D-6E8A-4147-A177-3AD203B41FA5}">
                      <a16:colId xmlns:a16="http://schemas.microsoft.com/office/drawing/2014/main" val="422426254"/>
                    </a:ext>
                  </a:extLst>
                </a:gridCol>
                <a:gridCol w="1732821">
                  <a:extLst>
                    <a:ext uri="{9D8B030D-6E8A-4147-A177-3AD203B41FA5}">
                      <a16:colId xmlns:a16="http://schemas.microsoft.com/office/drawing/2014/main" val="3331492839"/>
                    </a:ext>
                  </a:extLst>
                </a:gridCol>
                <a:gridCol w="1732821">
                  <a:extLst>
                    <a:ext uri="{9D8B030D-6E8A-4147-A177-3AD203B41FA5}">
                      <a16:colId xmlns:a16="http://schemas.microsoft.com/office/drawing/2014/main" val="3183433296"/>
                    </a:ext>
                  </a:extLst>
                </a:gridCol>
              </a:tblGrid>
              <a:tr h="426358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개신교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불교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카톨릭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이슬람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무응답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5290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95CAF20A-59DA-4803-B6F5-5F28037CF640}"/>
              </a:ext>
            </a:extLst>
          </p:cNvPr>
          <p:cNvSpPr/>
          <p:nvPr/>
        </p:nvSpPr>
        <p:spPr>
          <a:xfrm>
            <a:off x="219105" y="143729"/>
            <a:ext cx="1871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500" b="1" dirty="0">
                <a:latin typeface="+mj-ea"/>
              </a:rPr>
              <a:t>Ⅱ. </a:t>
            </a:r>
            <a:r>
              <a:rPr lang="ko-KR" altLang="en-US" sz="1500" b="1" dirty="0">
                <a:latin typeface="+mj-ea"/>
              </a:rPr>
              <a:t>한국</a:t>
            </a:r>
            <a:endParaRPr lang="en-US" altLang="ko-KR" sz="1500" b="1" dirty="0">
              <a:latin typeface="+mj-ea"/>
            </a:endParaRPr>
          </a:p>
          <a:p>
            <a:pPr algn="ctr"/>
            <a:r>
              <a:rPr lang="ko-KR" altLang="en-US" sz="1500" b="1" dirty="0">
                <a:latin typeface="+mj-ea"/>
              </a:rPr>
              <a:t> 종교생활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FFFDB6-7DD9-4402-A40C-BA424FE9DFA6}"/>
              </a:ext>
            </a:extLst>
          </p:cNvPr>
          <p:cNvSpPr txBox="1"/>
          <p:nvPr/>
        </p:nvSpPr>
        <p:spPr>
          <a:xfrm>
            <a:off x="1636835" y="143729"/>
            <a:ext cx="7756290" cy="517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1990" marR="0" indent="-341630" algn="just" fontAlgn="base" latinLnBrk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4.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종교 보유 의향  </a:t>
            </a: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– (3)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현재 종교 미보유자의 종교를 가질 의향</a:t>
            </a:r>
          </a:p>
        </p:txBody>
      </p:sp>
      <p:graphicFrame>
        <p:nvGraphicFramePr>
          <p:cNvPr id="7" name="개체 2">
            <a:extLst>
              <a:ext uri="{FF2B5EF4-FFF2-40B4-BE49-F238E27FC236}">
                <a16:creationId xmlns:a16="http://schemas.microsoft.com/office/drawing/2014/main" id="{7CA49410-FE47-4F49-B668-95A1490561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7732096"/>
              </p:ext>
            </p:extLst>
          </p:nvPr>
        </p:nvGraphicFramePr>
        <p:xfrm>
          <a:off x="520513" y="2366308"/>
          <a:ext cx="9010650" cy="3411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oup 94">
            <a:extLst>
              <a:ext uri="{FF2B5EF4-FFF2-40B4-BE49-F238E27FC236}">
                <a16:creationId xmlns:a16="http://schemas.microsoft.com/office/drawing/2014/main" id="{109AC6B7-EC2D-4E80-B505-931ADB4319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232503"/>
              </p:ext>
            </p:extLst>
          </p:nvPr>
        </p:nvGraphicFramePr>
        <p:xfrm>
          <a:off x="698988" y="5719215"/>
          <a:ext cx="8664100" cy="558165"/>
        </p:xfrm>
        <a:graphic>
          <a:graphicData uri="http://schemas.openxmlformats.org/drawingml/2006/table">
            <a:tbl>
              <a:tblPr/>
              <a:tblGrid>
                <a:gridCol w="1732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2820">
                  <a:extLst>
                    <a:ext uri="{9D8B030D-6E8A-4147-A177-3AD203B41FA5}">
                      <a16:colId xmlns:a16="http://schemas.microsoft.com/office/drawing/2014/main" val="2270891237"/>
                    </a:ext>
                  </a:extLst>
                </a:gridCol>
                <a:gridCol w="1732820">
                  <a:extLst>
                    <a:ext uri="{9D8B030D-6E8A-4147-A177-3AD203B41FA5}">
                      <a16:colId xmlns:a16="http://schemas.microsoft.com/office/drawing/2014/main" val="3430765699"/>
                    </a:ext>
                  </a:extLst>
                </a:gridCol>
                <a:gridCol w="1732820">
                  <a:extLst>
                    <a:ext uri="{9D8B030D-6E8A-4147-A177-3AD203B41FA5}">
                      <a16:colId xmlns:a16="http://schemas.microsoft.com/office/drawing/2014/main" val="688392253"/>
                    </a:ext>
                  </a:extLst>
                </a:gridCol>
                <a:gridCol w="1732820">
                  <a:extLst>
                    <a:ext uri="{9D8B030D-6E8A-4147-A177-3AD203B41FA5}">
                      <a16:colId xmlns:a16="http://schemas.microsoft.com/office/drawing/2014/main" val="3883273035"/>
                    </a:ext>
                  </a:extLst>
                </a:gridCol>
              </a:tblGrid>
              <a:tr h="426358"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전혀 없다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별로 없다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약간 있다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매우 많다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아직은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 잘 모르겠다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자유형: 도형 10">
            <a:extLst>
              <a:ext uri="{FF2B5EF4-FFF2-40B4-BE49-F238E27FC236}">
                <a16:creationId xmlns:a16="http://schemas.microsoft.com/office/drawing/2014/main" id="{2685BA0F-CAA0-49CF-94BA-01668DC23710}"/>
              </a:ext>
            </a:extLst>
          </p:cNvPr>
          <p:cNvSpPr/>
          <p:nvPr/>
        </p:nvSpPr>
        <p:spPr>
          <a:xfrm>
            <a:off x="1550569" y="2232613"/>
            <a:ext cx="1826661" cy="2047033"/>
          </a:xfrm>
          <a:custGeom>
            <a:avLst/>
            <a:gdLst>
              <a:gd name="connsiteX0" fmla="*/ 0 w 1428750"/>
              <a:gd name="connsiteY0" fmla="*/ 2428875 h 2428875"/>
              <a:gd name="connsiteX1" fmla="*/ 0 w 1428750"/>
              <a:gd name="connsiteY1" fmla="*/ 0 h 2428875"/>
              <a:gd name="connsiteX2" fmla="*/ 1428750 w 1428750"/>
              <a:gd name="connsiteY2" fmla="*/ 0 h 2428875"/>
              <a:gd name="connsiteX3" fmla="*/ 1428750 w 1428750"/>
              <a:gd name="connsiteY3" fmla="*/ 1409700 h 2428875"/>
              <a:gd name="connsiteX0" fmla="*/ 0 w 1428750"/>
              <a:gd name="connsiteY0" fmla="*/ 2428875 h 2428875"/>
              <a:gd name="connsiteX1" fmla="*/ 0 w 1428750"/>
              <a:gd name="connsiteY1" fmla="*/ 0 h 2428875"/>
              <a:gd name="connsiteX2" fmla="*/ 1428750 w 1428750"/>
              <a:gd name="connsiteY2" fmla="*/ 0 h 2428875"/>
              <a:gd name="connsiteX3" fmla="*/ 1419225 w 1428750"/>
              <a:gd name="connsiteY3" fmla="*/ 1600735 h 2428875"/>
              <a:gd name="connsiteX0" fmla="*/ 0 w 1428750"/>
              <a:gd name="connsiteY0" fmla="*/ 2428875 h 2433372"/>
              <a:gd name="connsiteX1" fmla="*/ 0 w 1428750"/>
              <a:gd name="connsiteY1" fmla="*/ 0 h 2433372"/>
              <a:gd name="connsiteX2" fmla="*/ 1428750 w 1428750"/>
              <a:gd name="connsiteY2" fmla="*/ 0 h 2433372"/>
              <a:gd name="connsiteX3" fmla="*/ 1408893 w 1428750"/>
              <a:gd name="connsiteY3" fmla="*/ 2433372 h 2433372"/>
              <a:gd name="connsiteX0" fmla="*/ 0 w 1428750"/>
              <a:gd name="connsiteY0" fmla="*/ 2428875 h 2428875"/>
              <a:gd name="connsiteX1" fmla="*/ 0 w 1428750"/>
              <a:gd name="connsiteY1" fmla="*/ 0 h 2428875"/>
              <a:gd name="connsiteX2" fmla="*/ 1428750 w 1428750"/>
              <a:gd name="connsiteY2" fmla="*/ 0 h 2428875"/>
              <a:gd name="connsiteX3" fmla="*/ 1408893 w 1428750"/>
              <a:gd name="connsiteY3" fmla="*/ 2378900 h 2428875"/>
              <a:gd name="connsiteX0" fmla="*/ 0 w 1430117"/>
              <a:gd name="connsiteY0" fmla="*/ 2428875 h 2428875"/>
              <a:gd name="connsiteX1" fmla="*/ 0 w 1430117"/>
              <a:gd name="connsiteY1" fmla="*/ 0 h 2428875"/>
              <a:gd name="connsiteX2" fmla="*/ 1428750 w 1430117"/>
              <a:gd name="connsiteY2" fmla="*/ 0 h 2428875"/>
              <a:gd name="connsiteX3" fmla="*/ 1430117 w 1430117"/>
              <a:gd name="connsiteY3" fmla="*/ 2394884 h 2428875"/>
              <a:gd name="connsiteX0" fmla="*/ 0 w 1430117"/>
              <a:gd name="connsiteY0" fmla="*/ 2428875 h 2428875"/>
              <a:gd name="connsiteX1" fmla="*/ 0 w 1430117"/>
              <a:gd name="connsiteY1" fmla="*/ 0 h 2428875"/>
              <a:gd name="connsiteX2" fmla="*/ 1428750 w 1430117"/>
              <a:gd name="connsiteY2" fmla="*/ 0 h 2428875"/>
              <a:gd name="connsiteX3" fmla="*/ 1430117 w 1430117"/>
              <a:gd name="connsiteY3" fmla="*/ 2275005 h 2428875"/>
              <a:gd name="connsiteX0" fmla="*/ 0 w 1430117"/>
              <a:gd name="connsiteY0" fmla="*/ 3052248 h 3052248"/>
              <a:gd name="connsiteX1" fmla="*/ 0 w 1430117"/>
              <a:gd name="connsiteY1" fmla="*/ 0 h 3052248"/>
              <a:gd name="connsiteX2" fmla="*/ 1428750 w 1430117"/>
              <a:gd name="connsiteY2" fmla="*/ 0 h 3052248"/>
              <a:gd name="connsiteX3" fmla="*/ 1430117 w 1430117"/>
              <a:gd name="connsiteY3" fmla="*/ 2275005 h 3052248"/>
              <a:gd name="connsiteX0" fmla="*/ 0 w 1430117"/>
              <a:gd name="connsiteY0" fmla="*/ 2644658 h 2644658"/>
              <a:gd name="connsiteX1" fmla="*/ 0 w 1430117"/>
              <a:gd name="connsiteY1" fmla="*/ 0 h 2644658"/>
              <a:gd name="connsiteX2" fmla="*/ 1428750 w 1430117"/>
              <a:gd name="connsiteY2" fmla="*/ 0 h 2644658"/>
              <a:gd name="connsiteX3" fmla="*/ 1430117 w 1430117"/>
              <a:gd name="connsiteY3" fmla="*/ 2275005 h 2644658"/>
              <a:gd name="connsiteX0" fmla="*/ 0 w 1430117"/>
              <a:gd name="connsiteY0" fmla="*/ 2948353 h 2948353"/>
              <a:gd name="connsiteX1" fmla="*/ 0 w 1430117"/>
              <a:gd name="connsiteY1" fmla="*/ 0 h 2948353"/>
              <a:gd name="connsiteX2" fmla="*/ 1428750 w 1430117"/>
              <a:gd name="connsiteY2" fmla="*/ 0 h 2948353"/>
              <a:gd name="connsiteX3" fmla="*/ 1430117 w 1430117"/>
              <a:gd name="connsiteY3" fmla="*/ 2275005 h 2948353"/>
              <a:gd name="connsiteX0" fmla="*/ 0 w 1428750"/>
              <a:gd name="connsiteY0" fmla="*/ 2948353 h 2948353"/>
              <a:gd name="connsiteX1" fmla="*/ 0 w 1428750"/>
              <a:gd name="connsiteY1" fmla="*/ 0 h 2948353"/>
              <a:gd name="connsiteX2" fmla="*/ 1428750 w 1428750"/>
              <a:gd name="connsiteY2" fmla="*/ 0 h 2948353"/>
              <a:gd name="connsiteX3" fmla="*/ 1424811 w 1428750"/>
              <a:gd name="connsiteY3" fmla="*/ 2378900 h 2948353"/>
              <a:gd name="connsiteX0" fmla="*/ 0 w 1428750"/>
              <a:gd name="connsiteY0" fmla="*/ 1741567 h 2378900"/>
              <a:gd name="connsiteX1" fmla="*/ 0 w 1428750"/>
              <a:gd name="connsiteY1" fmla="*/ 0 h 2378900"/>
              <a:gd name="connsiteX2" fmla="*/ 1428750 w 1428750"/>
              <a:gd name="connsiteY2" fmla="*/ 0 h 2378900"/>
              <a:gd name="connsiteX3" fmla="*/ 1424811 w 1428750"/>
              <a:gd name="connsiteY3" fmla="*/ 2378900 h 2378900"/>
              <a:gd name="connsiteX0" fmla="*/ 0 w 1428750"/>
              <a:gd name="connsiteY0" fmla="*/ 1741567 h 2738539"/>
              <a:gd name="connsiteX1" fmla="*/ 0 w 1428750"/>
              <a:gd name="connsiteY1" fmla="*/ 0 h 2738539"/>
              <a:gd name="connsiteX2" fmla="*/ 1428750 w 1428750"/>
              <a:gd name="connsiteY2" fmla="*/ 0 h 2738539"/>
              <a:gd name="connsiteX3" fmla="*/ 1418368 w 1428750"/>
              <a:gd name="connsiteY3" fmla="*/ 2738539 h 2738539"/>
              <a:gd name="connsiteX0" fmla="*/ 0 w 1428750"/>
              <a:gd name="connsiteY0" fmla="*/ 1741567 h 4390732"/>
              <a:gd name="connsiteX1" fmla="*/ 0 w 1428750"/>
              <a:gd name="connsiteY1" fmla="*/ 0 h 4390732"/>
              <a:gd name="connsiteX2" fmla="*/ 1428750 w 1428750"/>
              <a:gd name="connsiteY2" fmla="*/ 0 h 4390732"/>
              <a:gd name="connsiteX3" fmla="*/ 1405481 w 1428750"/>
              <a:gd name="connsiteY3" fmla="*/ 4390732 h 4390732"/>
              <a:gd name="connsiteX0" fmla="*/ 0 w 1428750"/>
              <a:gd name="connsiteY0" fmla="*/ 1741567 h 4390732"/>
              <a:gd name="connsiteX1" fmla="*/ 0 w 1428750"/>
              <a:gd name="connsiteY1" fmla="*/ 0 h 4390732"/>
              <a:gd name="connsiteX2" fmla="*/ 1428750 w 1428750"/>
              <a:gd name="connsiteY2" fmla="*/ 0 h 4390732"/>
              <a:gd name="connsiteX3" fmla="*/ 1405481 w 1428750"/>
              <a:gd name="connsiteY3" fmla="*/ 4390732 h 4390732"/>
              <a:gd name="connsiteX0" fmla="*/ 0 w 1428750"/>
              <a:gd name="connsiteY0" fmla="*/ 1741567 h 4354814"/>
              <a:gd name="connsiteX1" fmla="*/ 0 w 1428750"/>
              <a:gd name="connsiteY1" fmla="*/ 0 h 4354814"/>
              <a:gd name="connsiteX2" fmla="*/ 1428750 w 1428750"/>
              <a:gd name="connsiteY2" fmla="*/ 0 h 4354814"/>
              <a:gd name="connsiteX3" fmla="*/ 1411925 w 1428750"/>
              <a:gd name="connsiteY3" fmla="*/ 4354814 h 4354814"/>
              <a:gd name="connsiteX0" fmla="*/ 0 w 1428750"/>
              <a:gd name="connsiteY0" fmla="*/ 1741567 h 4462566"/>
              <a:gd name="connsiteX1" fmla="*/ 0 w 1428750"/>
              <a:gd name="connsiteY1" fmla="*/ 0 h 4462566"/>
              <a:gd name="connsiteX2" fmla="*/ 1428750 w 1428750"/>
              <a:gd name="connsiteY2" fmla="*/ 0 h 4462566"/>
              <a:gd name="connsiteX3" fmla="*/ 1411925 w 1428750"/>
              <a:gd name="connsiteY3" fmla="*/ 4462566 h 4462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8750" h="4462566">
                <a:moveTo>
                  <a:pt x="0" y="1741567"/>
                </a:moveTo>
                <a:lnTo>
                  <a:pt x="0" y="0"/>
                </a:lnTo>
                <a:lnTo>
                  <a:pt x="1428750" y="0"/>
                </a:lnTo>
                <a:cubicBezTo>
                  <a:pt x="1428750" y="469900"/>
                  <a:pt x="1411925" y="3992666"/>
                  <a:pt x="1411925" y="4462566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latinLnBrk="1"/>
            <a:endParaRPr lang="ko-KR" altLang="en-US"/>
          </a:p>
        </p:txBody>
      </p:sp>
      <p:sp>
        <p:nvSpPr>
          <p:cNvPr id="12" name="자유형: 도형 11">
            <a:extLst>
              <a:ext uri="{FF2B5EF4-FFF2-40B4-BE49-F238E27FC236}">
                <a16:creationId xmlns:a16="http://schemas.microsoft.com/office/drawing/2014/main" id="{F9E0609C-7234-4B72-9704-EE1C57CE148C}"/>
              </a:ext>
            </a:extLst>
          </p:cNvPr>
          <p:cNvSpPr/>
          <p:nvPr/>
        </p:nvSpPr>
        <p:spPr>
          <a:xfrm>
            <a:off x="5043301" y="3760243"/>
            <a:ext cx="1749038" cy="1549998"/>
          </a:xfrm>
          <a:custGeom>
            <a:avLst/>
            <a:gdLst>
              <a:gd name="connsiteX0" fmla="*/ 0 w 1428750"/>
              <a:gd name="connsiteY0" fmla="*/ 2428875 h 2428875"/>
              <a:gd name="connsiteX1" fmla="*/ 0 w 1428750"/>
              <a:gd name="connsiteY1" fmla="*/ 0 h 2428875"/>
              <a:gd name="connsiteX2" fmla="*/ 1428750 w 1428750"/>
              <a:gd name="connsiteY2" fmla="*/ 0 h 2428875"/>
              <a:gd name="connsiteX3" fmla="*/ 1428750 w 1428750"/>
              <a:gd name="connsiteY3" fmla="*/ 1409700 h 2428875"/>
              <a:gd name="connsiteX0" fmla="*/ 0 w 1428750"/>
              <a:gd name="connsiteY0" fmla="*/ 1743075 h 1743075"/>
              <a:gd name="connsiteX1" fmla="*/ 0 w 1428750"/>
              <a:gd name="connsiteY1" fmla="*/ 0 h 1743075"/>
              <a:gd name="connsiteX2" fmla="*/ 1428750 w 1428750"/>
              <a:gd name="connsiteY2" fmla="*/ 0 h 1743075"/>
              <a:gd name="connsiteX3" fmla="*/ 1428750 w 1428750"/>
              <a:gd name="connsiteY3" fmla="*/ 1409700 h 1743075"/>
              <a:gd name="connsiteX0" fmla="*/ 0 w 1428750"/>
              <a:gd name="connsiteY0" fmla="*/ 1743075 h 2381250"/>
              <a:gd name="connsiteX1" fmla="*/ 0 w 1428750"/>
              <a:gd name="connsiteY1" fmla="*/ 0 h 2381250"/>
              <a:gd name="connsiteX2" fmla="*/ 1428750 w 1428750"/>
              <a:gd name="connsiteY2" fmla="*/ 0 h 2381250"/>
              <a:gd name="connsiteX3" fmla="*/ 1428750 w 1428750"/>
              <a:gd name="connsiteY3" fmla="*/ 2381250 h 2381250"/>
              <a:gd name="connsiteX0" fmla="*/ 0 w 1428750"/>
              <a:gd name="connsiteY0" fmla="*/ 1425575 h 2381250"/>
              <a:gd name="connsiteX1" fmla="*/ 0 w 1428750"/>
              <a:gd name="connsiteY1" fmla="*/ 0 h 2381250"/>
              <a:gd name="connsiteX2" fmla="*/ 1428750 w 1428750"/>
              <a:gd name="connsiteY2" fmla="*/ 0 h 2381250"/>
              <a:gd name="connsiteX3" fmla="*/ 1428750 w 1428750"/>
              <a:gd name="connsiteY3" fmla="*/ 2381250 h 2381250"/>
              <a:gd name="connsiteX0" fmla="*/ 0 w 1428750"/>
              <a:gd name="connsiteY0" fmla="*/ 1504950 h 2381250"/>
              <a:gd name="connsiteX1" fmla="*/ 0 w 1428750"/>
              <a:gd name="connsiteY1" fmla="*/ 0 h 2381250"/>
              <a:gd name="connsiteX2" fmla="*/ 1428750 w 1428750"/>
              <a:gd name="connsiteY2" fmla="*/ 0 h 2381250"/>
              <a:gd name="connsiteX3" fmla="*/ 1428750 w 1428750"/>
              <a:gd name="connsiteY3" fmla="*/ 2381250 h 2381250"/>
              <a:gd name="connsiteX0" fmla="*/ 0 w 1428750"/>
              <a:gd name="connsiteY0" fmla="*/ 1504950 h 2693722"/>
              <a:gd name="connsiteX1" fmla="*/ 0 w 1428750"/>
              <a:gd name="connsiteY1" fmla="*/ 0 h 2693722"/>
              <a:gd name="connsiteX2" fmla="*/ 1428750 w 1428750"/>
              <a:gd name="connsiteY2" fmla="*/ 0 h 2693722"/>
              <a:gd name="connsiteX3" fmla="*/ 1428750 w 1428750"/>
              <a:gd name="connsiteY3" fmla="*/ 2693722 h 2693722"/>
              <a:gd name="connsiteX0" fmla="*/ 0 w 1428750"/>
              <a:gd name="connsiteY0" fmla="*/ 607042 h 2693722"/>
              <a:gd name="connsiteX1" fmla="*/ 0 w 1428750"/>
              <a:gd name="connsiteY1" fmla="*/ 0 h 2693722"/>
              <a:gd name="connsiteX2" fmla="*/ 1428750 w 1428750"/>
              <a:gd name="connsiteY2" fmla="*/ 0 h 2693722"/>
              <a:gd name="connsiteX3" fmla="*/ 1428750 w 1428750"/>
              <a:gd name="connsiteY3" fmla="*/ 2693722 h 2693722"/>
              <a:gd name="connsiteX0" fmla="*/ 0 w 1428750"/>
              <a:gd name="connsiteY0" fmla="*/ 607042 h 2693722"/>
              <a:gd name="connsiteX1" fmla="*/ 0 w 1428750"/>
              <a:gd name="connsiteY1" fmla="*/ 0 h 2693722"/>
              <a:gd name="connsiteX2" fmla="*/ 1428750 w 1428750"/>
              <a:gd name="connsiteY2" fmla="*/ 0 h 2693722"/>
              <a:gd name="connsiteX3" fmla="*/ 1428750 w 1428750"/>
              <a:gd name="connsiteY3" fmla="*/ 2693722 h 2693722"/>
              <a:gd name="connsiteX0" fmla="*/ 0 w 1434056"/>
              <a:gd name="connsiteY0" fmla="*/ 1853164 h 2693722"/>
              <a:gd name="connsiteX1" fmla="*/ 5306 w 1434056"/>
              <a:gd name="connsiteY1" fmla="*/ 0 h 2693722"/>
              <a:gd name="connsiteX2" fmla="*/ 1434056 w 1434056"/>
              <a:gd name="connsiteY2" fmla="*/ 0 h 2693722"/>
              <a:gd name="connsiteX3" fmla="*/ 1434056 w 1434056"/>
              <a:gd name="connsiteY3" fmla="*/ 2693722 h 2693722"/>
              <a:gd name="connsiteX0" fmla="*/ 0 w 1434056"/>
              <a:gd name="connsiteY0" fmla="*/ 1853164 h 4282979"/>
              <a:gd name="connsiteX1" fmla="*/ 5306 w 1434056"/>
              <a:gd name="connsiteY1" fmla="*/ 0 h 4282979"/>
              <a:gd name="connsiteX2" fmla="*/ 1434056 w 1434056"/>
              <a:gd name="connsiteY2" fmla="*/ 0 h 4282979"/>
              <a:gd name="connsiteX3" fmla="*/ 1434056 w 1434056"/>
              <a:gd name="connsiteY3" fmla="*/ 4282979 h 4282979"/>
              <a:gd name="connsiteX0" fmla="*/ 0 w 1434056"/>
              <a:gd name="connsiteY0" fmla="*/ 3623020 h 4282979"/>
              <a:gd name="connsiteX1" fmla="*/ 5306 w 1434056"/>
              <a:gd name="connsiteY1" fmla="*/ 0 h 4282979"/>
              <a:gd name="connsiteX2" fmla="*/ 1434056 w 1434056"/>
              <a:gd name="connsiteY2" fmla="*/ 0 h 4282979"/>
              <a:gd name="connsiteX3" fmla="*/ 1434056 w 1434056"/>
              <a:gd name="connsiteY3" fmla="*/ 4282979 h 4282979"/>
              <a:gd name="connsiteX0" fmla="*/ 0 w 1434056"/>
              <a:gd name="connsiteY0" fmla="*/ 3623020 h 3623020"/>
              <a:gd name="connsiteX1" fmla="*/ 5306 w 1434056"/>
              <a:gd name="connsiteY1" fmla="*/ 0 h 3623020"/>
              <a:gd name="connsiteX2" fmla="*/ 1434056 w 1434056"/>
              <a:gd name="connsiteY2" fmla="*/ 0 h 3623020"/>
              <a:gd name="connsiteX3" fmla="*/ 1434056 w 1434056"/>
              <a:gd name="connsiteY3" fmla="*/ 1826854 h 3623020"/>
              <a:gd name="connsiteX0" fmla="*/ 0 w 1434056"/>
              <a:gd name="connsiteY0" fmla="*/ 3316005 h 3316005"/>
              <a:gd name="connsiteX1" fmla="*/ 5306 w 1434056"/>
              <a:gd name="connsiteY1" fmla="*/ 0 h 3316005"/>
              <a:gd name="connsiteX2" fmla="*/ 1434056 w 1434056"/>
              <a:gd name="connsiteY2" fmla="*/ 0 h 3316005"/>
              <a:gd name="connsiteX3" fmla="*/ 1434056 w 1434056"/>
              <a:gd name="connsiteY3" fmla="*/ 1826854 h 3316005"/>
              <a:gd name="connsiteX0" fmla="*/ 0 w 1434056"/>
              <a:gd name="connsiteY0" fmla="*/ 3316005 h 3316005"/>
              <a:gd name="connsiteX1" fmla="*/ 5306 w 1434056"/>
              <a:gd name="connsiteY1" fmla="*/ 0 h 3316005"/>
              <a:gd name="connsiteX2" fmla="*/ 1434056 w 1434056"/>
              <a:gd name="connsiteY2" fmla="*/ 0 h 3316005"/>
              <a:gd name="connsiteX3" fmla="*/ 1434056 w 1434056"/>
              <a:gd name="connsiteY3" fmla="*/ 2711782 h 3316005"/>
              <a:gd name="connsiteX0" fmla="*/ 0 w 1434056"/>
              <a:gd name="connsiteY0" fmla="*/ 2015703 h 2711782"/>
              <a:gd name="connsiteX1" fmla="*/ 5306 w 1434056"/>
              <a:gd name="connsiteY1" fmla="*/ 0 h 2711782"/>
              <a:gd name="connsiteX2" fmla="*/ 1434056 w 1434056"/>
              <a:gd name="connsiteY2" fmla="*/ 0 h 2711782"/>
              <a:gd name="connsiteX3" fmla="*/ 1434056 w 1434056"/>
              <a:gd name="connsiteY3" fmla="*/ 2711782 h 2711782"/>
              <a:gd name="connsiteX0" fmla="*/ 0 w 1434056"/>
              <a:gd name="connsiteY0" fmla="*/ 2015703 h 3398051"/>
              <a:gd name="connsiteX1" fmla="*/ 5306 w 1434056"/>
              <a:gd name="connsiteY1" fmla="*/ 0 h 3398051"/>
              <a:gd name="connsiteX2" fmla="*/ 1434056 w 1434056"/>
              <a:gd name="connsiteY2" fmla="*/ 0 h 3398051"/>
              <a:gd name="connsiteX3" fmla="*/ 1434056 w 1434056"/>
              <a:gd name="connsiteY3" fmla="*/ 3398051 h 3398051"/>
              <a:gd name="connsiteX0" fmla="*/ 0 w 1440523"/>
              <a:gd name="connsiteY0" fmla="*/ 2449136 h 3398051"/>
              <a:gd name="connsiteX1" fmla="*/ 11773 w 1440523"/>
              <a:gd name="connsiteY1" fmla="*/ 0 h 3398051"/>
              <a:gd name="connsiteX2" fmla="*/ 1440523 w 1440523"/>
              <a:gd name="connsiteY2" fmla="*/ 0 h 3398051"/>
              <a:gd name="connsiteX3" fmla="*/ 1440523 w 1440523"/>
              <a:gd name="connsiteY3" fmla="*/ 3398051 h 3398051"/>
              <a:gd name="connsiteX0" fmla="*/ 0 w 1434056"/>
              <a:gd name="connsiteY0" fmla="*/ 2485257 h 3398051"/>
              <a:gd name="connsiteX1" fmla="*/ 5306 w 1434056"/>
              <a:gd name="connsiteY1" fmla="*/ 0 h 3398051"/>
              <a:gd name="connsiteX2" fmla="*/ 1434056 w 1434056"/>
              <a:gd name="connsiteY2" fmla="*/ 0 h 3398051"/>
              <a:gd name="connsiteX3" fmla="*/ 1434056 w 1434056"/>
              <a:gd name="connsiteY3" fmla="*/ 3398051 h 3398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4056" h="3398051">
                <a:moveTo>
                  <a:pt x="0" y="2485257"/>
                </a:moveTo>
                <a:cubicBezTo>
                  <a:pt x="1769" y="1867536"/>
                  <a:pt x="3537" y="617721"/>
                  <a:pt x="5306" y="0"/>
                </a:cubicBezTo>
                <a:lnTo>
                  <a:pt x="1434056" y="0"/>
                </a:lnTo>
                <a:lnTo>
                  <a:pt x="1434056" y="3398051"/>
                </a:lnTo>
              </a:path>
            </a:pathLst>
          </a:custGeom>
          <a:noFill/>
          <a:ln>
            <a:solidFill>
              <a:srgbClr val="1E66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latinLnBrk="1"/>
            <a:endParaRPr lang="ko-KR" altLang="en-US"/>
          </a:p>
        </p:txBody>
      </p:sp>
      <p:sp>
        <p:nvSpPr>
          <p:cNvPr id="13" name="모서리가 둥근 직사각형 26">
            <a:extLst>
              <a:ext uri="{FF2B5EF4-FFF2-40B4-BE49-F238E27FC236}">
                <a16:creationId xmlns:a16="http://schemas.microsoft.com/office/drawing/2014/main" id="{067503D4-E213-4D75-B6A0-E0F5FCC9C3F4}"/>
              </a:ext>
            </a:extLst>
          </p:cNvPr>
          <p:cNvSpPr/>
          <p:nvPr/>
        </p:nvSpPr>
        <p:spPr>
          <a:xfrm>
            <a:off x="1759049" y="1864681"/>
            <a:ext cx="1409700" cy="650249"/>
          </a:xfrm>
          <a:prstGeom prst="roundRect">
            <a:avLst>
              <a:gd name="adj" fmla="val 17615"/>
            </a:avLst>
          </a:prstGeom>
          <a:solidFill>
            <a:srgbClr val="F79646">
              <a:lumMod val="20000"/>
              <a:lumOff val="80000"/>
            </a:srgbClr>
          </a:solidFill>
          <a:ln w="12700" cap="flat" cmpd="sng" algn="ctr">
            <a:solidFill>
              <a:srgbClr val="F79646">
                <a:lumMod val="75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latinLnBrk="0"/>
            <a:r>
              <a:rPr lang="ko-KR" altLang="en-US" b="1" kern="0" dirty="0">
                <a:solidFill>
                  <a:srgbClr val="F79646">
                    <a:lumMod val="75000"/>
                  </a:srgbClr>
                </a:solidFill>
                <a:latin typeface="맑은 고딕"/>
                <a:ea typeface="맑은 고딕" panose="020B0503020000020004" pitchFamily="50" charset="-127"/>
              </a:rPr>
              <a:t>의향이 없다</a:t>
            </a:r>
            <a:endParaRPr lang="en-US" altLang="ko-KR" b="1" kern="0" dirty="0">
              <a:solidFill>
                <a:srgbClr val="F79646">
                  <a:lumMod val="75000"/>
                </a:srgbClr>
              </a:solidFill>
              <a:latin typeface="맑은 고딕"/>
              <a:ea typeface="맑은 고딕" panose="020B0503020000020004" pitchFamily="50" charset="-127"/>
            </a:endParaRPr>
          </a:p>
          <a:p>
            <a:pPr algn="ctr" latinLnBrk="0"/>
            <a:r>
              <a:rPr lang="en-US" altLang="ko-KR" b="1" kern="0" dirty="0">
                <a:solidFill>
                  <a:srgbClr val="F79646">
                    <a:lumMod val="75000"/>
                  </a:srgbClr>
                </a:solidFill>
                <a:latin typeface="맑은 고딕"/>
                <a:ea typeface="맑은 고딕" panose="020B0503020000020004" pitchFamily="50" charset="-127"/>
              </a:rPr>
              <a:t>68.2</a:t>
            </a:r>
          </a:p>
        </p:txBody>
      </p:sp>
      <p:sp>
        <p:nvSpPr>
          <p:cNvPr id="15" name="모서리가 둥근 직사각형 26">
            <a:extLst>
              <a:ext uri="{FF2B5EF4-FFF2-40B4-BE49-F238E27FC236}">
                <a16:creationId xmlns:a16="http://schemas.microsoft.com/office/drawing/2014/main" id="{862A911B-7CC7-41BB-B49A-02F0AE4C4A08}"/>
              </a:ext>
            </a:extLst>
          </p:cNvPr>
          <p:cNvSpPr/>
          <p:nvPr/>
        </p:nvSpPr>
        <p:spPr>
          <a:xfrm>
            <a:off x="5267325" y="3111573"/>
            <a:ext cx="1261447" cy="831123"/>
          </a:xfrm>
          <a:prstGeom prst="roundRect">
            <a:avLst>
              <a:gd name="adj" fmla="val 176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1E66B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r>
              <a:rPr lang="ko-KR" altLang="en-US" b="1" kern="0" dirty="0">
                <a:solidFill>
                  <a:srgbClr val="1E66B0"/>
                </a:solidFill>
                <a:latin typeface="맑은 고딕"/>
                <a:ea typeface="맑은 고딕" panose="020B0503020000020004" pitchFamily="50" charset="-127"/>
              </a:rPr>
              <a:t>의향이 있다</a:t>
            </a:r>
            <a:endParaRPr lang="en-US" altLang="ko-KR" b="1" kern="0" dirty="0">
              <a:solidFill>
                <a:srgbClr val="1E66B0"/>
              </a:solidFill>
              <a:latin typeface="맑은 고딕"/>
              <a:ea typeface="맑은 고딕" panose="020B0503020000020004" pitchFamily="50" charset="-127"/>
            </a:endParaRPr>
          </a:p>
          <a:p>
            <a:pPr algn="ctr" defTabSz="914400"/>
            <a:r>
              <a:rPr lang="en-US" altLang="ko-KR" b="1" kern="0" dirty="0">
                <a:solidFill>
                  <a:srgbClr val="1E66B0"/>
                </a:solidFill>
                <a:latin typeface="맑은 고딕"/>
                <a:ea typeface="맑은 고딕" panose="020B0503020000020004" pitchFamily="50" charset="-127"/>
              </a:rPr>
              <a:t>11.0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62B5A31A-07C6-42A0-9B04-E65C410FB74F}"/>
              </a:ext>
            </a:extLst>
          </p:cNvPr>
          <p:cNvSpPr/>
          <p:nvPr/>
        </p:nvSpPr>
        <p:spPr>
          <a:xfrm>
            <a:off x="5849577" y="1327595"/>
            <a:ext cx="3151825" cy="390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lnSpc>
                <a:spcPct val="160000"/>
              </a:lnSpc>
            </a:pP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(Base=</a:t>
            </a:r>
            <a:r>
              <a:rPr lang="ko-KR" altLang="en-US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현재 종교가 없는 자</a:t>
            </a: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 N=301, %)</a:t>
            </a:r>
            <a:endParaRPr lang="ko-KR" altLang="en-US" sz="1400" kern="0" spc="-50" dirty="0">
              <a:solidFill>
                <a:srgbClr val="000000"/>
              </a:solidFill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036092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95CAF20A-59DA-4803-B6F5-5F28037CF640}"/>
              </a:ext>
            </a:extLst>
          </p:cNvPr>
          <p:cNvSpPr/>
          <p:nvPr/>
        </p:nvSpPr>
        <p:spPr>
          <a:xfrm>
            <a:off x="219105" y="143729"/>
            <a:ext cx="1871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500" b="1" dirty="0">
                <a:latin typeface="+mj-ea"/>
              </a:rPr>
              <a:t>Ⅱ. </a:t>
            </a:r>
            <a:r>
              <a:rPr lang="ko-KR" altLang="en-US" sz="1500" b="1" dirty="0">
                <a:latin typeface="+mj-ea"/>
              </a:rPr>
              <a:t>한국</a:t>
            </a:r>
            <a:endParaRPr lang="en-US" altLang="ko-KR" sz="1500" b="1" dirty="0">
              <a:latin typeface="+mj-ea"/>
            </a:endParaRPr>
          </a:p>
          <a:p>
            <a:pPr algn="ctr"/>
            <a:r>
              <a:rPr lang="ko-KR" altLang="en-US" sz="1500" b="1" dirty="0">
                <a:latin typeface="+mj-ea"/>
              </a:rPr>
              <a:t> 종교생활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FFFDB6-7DD9-4402-A40C-BA424FE9DFA6}"/>
              </a:ext>
            </a:extLst>
          </p:cNvPr>
          <p:cNvSpPr txBox="1"/>
          <p:nvPr/>
        </p:nvSpPr>
        <p:spPr>
          <a:xfrm>
            <a:off x="1636835" y="143729"/>
            <a:ext cx="7756290" cy="517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1990" marR="0" indent="-341630" algn="just" fontAlgn="base" latinLnBrk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4.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종교 보유 의향  </a:t>
            </a: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– (3)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현재 종교 미보유자의 종교를 가질 의향</a:t>
            </a:r>
          </a:p>
        </p:txBody>
      </p:sp>
      <p:graphicFrame>
        <p:nvGraphicFramePr>
          <p:cNvPr id="14" name="표 13">
            <a:extLst>
              <a:ext uri="{FF2B5EF4-FFF2-40B4-BE49-F238E27FC236}">
                <a16:creationId xmlns:a16="http://schemas.microsoft.com/office/drawing/2014/main" id="{8D997D6D-A927-4E6E-8E30-19B11B66D6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65937"/>
              </p:ext>
            </p:extLst>
          </p:nvPr>
        </p:nvGraphicFramePr>
        <p:xfrm>
          <a:off x="506300" y="1464900"/>
          <a:ext cx="8886825" cy="4334570"/>
        </p:xfrm>
        <a:graphic>
          <a:graphicData uri="http://schemas.openxmlformats.org/drawingml/2006/table">
            <a:tbl>
              <a:tblPr/>
              <a:tblGrid>
                <a:gridCol w="817594">
                  <a:extLst>
                    <a:ext uri="{9D8B030D-6E8A-4147-A177-3AD203B41FA5}">
                      <a16:colId xmlns:a16="http://schemas.microsoft.com/office/drawing/2014/main" val="2234793695"/>
                    </a:ext>
                  </a:extLst>
                </a:gridCol>
                <a:gridCol w="1300082">
                  <a:extLst>
                    <a:ext uri="{9D8B030D-6E8A-4147-A177-3AD203B41FA5}">
                      <a16:colId xmlns:a16="http://schemas.microsoft.com/office/drawing/2014/main" val="1410904291"/>
                    </a:ext>
                  </a:extLst>
                </a:gridCol>
                <a:gridCol w="987772">
                  <a:extLst>
                    <a:ext uri="{9D8B030D-6E8A-4147-A177-3AD203B41FA5}">
                      <a16:colId xmlns:a16="http://schemas.microsoft.com/office/drawing/2014/main" val="1164702359"/>
                    </a:ext>
                  </a:extLst>
                </a:gridCol>
                <a:gridCol w="825911">
                  <a:extLst>
                    <a:ext uri="{9D8B030D-6E8A-4147-A177-3AD203B41FA5}">
                      <a16:colId xmlns:a16="http://schemas.microsoft.com/office/drawing/2014/main" val="1122379393"/>
                    </a:ext>
                  </a:extLst>
                </a:gridCol>
                <a:gridCol w="825911">
                  <a:extLst>
                    <a:ext uri="{9D8B030D-6E8A-4147-A177-3AD203B41FA5}">
                      <a16:colId xmlns:a16="http://schemas.microsoft.com/office/drawing/2014/main" val="3894507909"/>
                    </a:ext>
                  </a:extLst>
                </a:gridCol>
                <a:gridCol w="825911">
                  <a:extLst>
                    <a:ext uri="{9D8B030D-6E8A-4147-A177-3AD203B41FA5}">
                      <a16:colId xmlns:a16="http://schemas.microsoft.com/office/drawing/2014/main" val="1965336568"/>
                    </a:ext>
                  </a:extLst>
                </a:gridCol>
                <a:gridCol w="825911">
                  <a:extLst>
                    <a:ext uri="{9D8B030D-6E8A-4147-A177-3AD203B41FA5}">
                      <a16:colId xmlns:a16="http://schemas.microsoft.com/office/drawing/2014/main" val="3698541300"/>
                    </a:ext>
                  </a:extLst>
                </a:gridCol>
                <a:gridCol w="825911">
                  <a:extLst>
                    <a:ext uri="{9D8B030D-6E8A-4147-A177-3AD203B41FA5}">
                      <a16:colId xmlns:a16="http://schemas.microsoft.com/office/drawing/2014/main" val="2789305486"/>
                    </a:ext>
                  </a:extLst>
                </a:gridCol>
                <a:gridCol w="825911">
                  <a:extLst>
                    <a:ext uri="{9D8B030D-6E8A-4147-A177-3AD203B41FA5}">
                      <a16:colId xmlns:a16="http://schemas.microsoft.com/office/drawing/2014/main" val="3097075581"/>
                    </a:ext>
                  </a:extLst>
                </a:gridCol>
                <a:gridCol w="825911">
                  <a:extLst>
                    <a:ext uri="{9D8B030D-6E8A-4147-A177-3AD203B41FA5}">
                      <a16:colId xmlns:a16="http://schemas.microsoft.com/office/drawing/2014/main" val="4053709531"/>
                    </a:ext>
                  </a:extLst>
                </a:gridCol>
              </a:tblGrid>
              <a:tr h="881409">
                <a:tc gridSpan="2"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 분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사례 수</a:t>
                      </a:r>
                      <a:b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</a:br>
                      <a:r>
                        <a:rPr lang="en-US" altLang="ko-KR" sz="14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명</a:t>
                      </a:r>
                      <a:r>
                        <a:rPr lang="en-US" altLang="ko-KR" sz="14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전혀 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없다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별로 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없다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약간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있다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매우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많다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아직은 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잘 모르겠다 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의향이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없다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의향이 있다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401856"/>
                  </a:ext>
                </a:extLst>
              </a:tr>
              <a:tr h="633014">
                <a:tc gridSpan="2"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 체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(301)</a:t>
                      </a: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45.4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22.8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9.1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1.9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20.8</a:t>
                      </a: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68.2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11.0</a:t>
                      </a: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568097"/>
                  </a:ext>
                </a:extLst>
              </a:tr>
              <a:tr h="459446">
                <a:tc rowSpan="6"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연령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29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세이하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(31)</a:t>
                      </a: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46.5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15.4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2.4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2.1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33.6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61.9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4.5</a:t>
                      </a: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7009476"/>
                  </a:ext>
                </a:extLst>
              </a:tr>
              <a:tr h="4594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(105)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44.8</a:t>
                      </a: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19.0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9.0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0.4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26.7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63.8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9.5</a:t>
                      </a: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1727617"/>
                  </a:ext>
                </a:extLst>
              </a:tr>
              <a:tr h="4594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(60)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59.4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26.9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4.1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9.7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86.2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4.1</a:t>
                      </a: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5181586"/>
                  </a:ext>
                </a:extLst>
              </a:tr>
              <a:tr h="4594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(45)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30.8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30.8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16.6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21.7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61.6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16.6</a:t>
                      </a:r>
                      <a:endParaRPr lang="en-US" sz="1400" b="1" kern="0" spc="0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9047830"/>
                  </a:ext>
                </a:extLst>
              </a:tr>
              <a:tr h="4594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60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대이상</a:t>
                      </a:r>
                      <a:endParaRPr lang="ko-KR" alt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(57)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44.2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24.1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11.9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7.9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11.9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68.3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19.8</a:t>
                      </a:r>
                      <a:endParaRPr lang="en-US" sz="1400" b="1" kern="0" spc="0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0112722"/>
                  </a:ext>
                </a:extLst>
              </a:tr>
              <a:tr h="4594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무응답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(2)</a:t>
                      </a: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21.7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78.3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4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21.7</a:t>
                      </a:r>
                      <a:endParaRPr 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062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6173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95CAF20A-59DA-4803-B6F5-5F28037CF640}"/>
              </a:ext>
            </a:extLst>
          </p:cNvPr>
          <p:cNvSpPr/>
          <p:nvPr/>
        </p:nvSpPr>
        <p:spPr>
          <a:xfrm>
            <a:off x="219105" y="143729"/>
            <a:ext cx="1871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500" b="1" dirty="0">
                <a:latin typeface="+mj-ea"/>
              </a:rPr>
              <a:t>Ⅱ. </a:t>
            </a:r>
            <a:r>
              <a:rPr lang="ko-KR" altLang="en-US" sz="1500" b="1" dirty="0">
                <a:latin typeface="+mj-ea"/>
              </a:rPr>
              <a:t>한국</a:t>
            </a:r>
            <a:endParaRPr lang="en-US" altLang="ko-KR" sz="1500" b="1" dirty="0">
              <a:latin typeface="+mj-ea"/>
            </a:endParaRPr>
          </a:p>
          <a:p>
            <a:pPr algn="ctr"/>
            <a:r>
              <a:rPr lang="ko-KR" altLang="en-US" sz="1500" b="1" dirty="0">
                <a:latin typeface="+mj-ea"/>
              </a:rPr>
              <a:t> 종교생활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FFFDB6-7DD9-4402-A40C-BA424FE9DFA6}"/>
              </a:ext>
            </a:extLst>
          </p:cNvPr>
          <p:cNvSpPr txBox="1"/>
          <p:nvPr/>
        </p:nvSpPr>
        <p:spPr>
          <a:xfrm>
            <a:off x="1651949" y="143729"/>
            <a:ext cx="7421262" cy="517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1990" marR="0" indent="-341630" algn="just" fontAlgn="base" latinLnBrk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4.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종교 보유 의향  </a:t>
            </a: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– (4)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현재 종교 미보유자의 믿고 싶은 종교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62B5A31A-07C6-42A0-9B04-E65C410FB74F}"/>
              </a:ext>
            </a:extLst>
          </p:cNvPr>
          <p:cNvSpPr/>
          <p:nvPr/>
        </p:nvSpPr>
        <p:spPr>
          <a:xfrm>
            <a:off x="4780048" y="1556118"/>
            <a:ext cx="4293163" cy="390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lnSpc>
                <a:spcPct val="160000"/>
              </a:lnSpc>
            </a:pP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(Base=</a:t>
            </a:r>
            <a:r>
              <a:rPr lang="ko-KR" altLang="en-US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한국에서 종교를 믿을 의향이 있는 자</a:t>
            </a: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 N=33%)</a:t>
            </a:r>
            <a:endParaRPr lang="ko-KR" altLang="en-US" sz="1400" kern="0" spc="-50" dirty="0">
              <a:solidFill>
                <a:srgbClr val="000000"/>
              </a:solidFill>
              <a:latin typeface="맑은 고딕" panose="020B0503020000020004" pitchFamily="50" charset="-127"/>
            </a:endParaRPr>
          </a:p>
        </p:txBody>
      </p:sp>
      <p:graphicFrame>
        <p:nvGraphicFramePr>
          <p:cNvPr id="14" name="개체 2">
            <a:extLst>
              <a:ext uri="{FF2B5EF4-FFF2-40B4-BE49-F238E27FC236}">
                <a16:creationId xmlns:a16="http://schemas.microsoft.com/office/drawing/2014/main" id="{4493793A-D89B-4723-8B3C-9F13770BEB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4219515"/>
              </p:ext>
            </p:extLst>
          </p:nvPr>
        </p:nvGraphicFramePr>
        <p:xfrm>
          <a:off x="466725" y="1924050"/>
          <a:ext cx="9010650" cy="3411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Group 94">
            <a:extLst>
              <a:ext uri="{FF2B5EF4-FFF2-40B4-BE49-F238E27FC236}">
                <a16:creationId xmlns:a16="http://schemas.microsoft.com/office/drawing/2014/main" id="{6FF4F59E-FDB6-49B2-BBF4-5A7DC15AC8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975551"/>
              </p:ext>
            </p:extLst>
          </p:nvPr>
        </p:nvGraphicFramePr>
        <p:xfrm>
          <a:off x="645200" y="5276957"/>
          <a:ext cx="8664108" cy="426358"/>
        </p:xfrm>
        <a:graphic>
          <a:graphicData uri="http://schemas.openxmlformats.org/drawingml/2006/table">
            <a:tbl>
              <a:tblPr/>
              <a:tblGrid>
                <a:gridCol w="1444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018">
                  <a:extLst>
                    <a:ext uri="{9D8B030D-6E8A-4147-A177-3AD203B41FA5}">
                      <a16:colId xmlns:a16="http://schemas.microsoft.com/office/drawing/2014/main" val="3139970381"/>
                    </a:ext>
                  </a:extLst>
                </a:gridCol>
                <a:gridCol w="1444018">
                  <a:extLst>
                    <a:ext uri="{9D8B030D-6E8A-4147-A177-3AD203B41FA5}">
                      <a16:colId xmlns:a16="http://schemas.microsoft.com/office/drawing/2014/main" val="422426254"/>
                    </a:ext>
                  </a:extLst>
                </a:gridCol>
                <a:gridCol w="1444018">
                  <a:extLst>
                    <a:ext uri="{9D8B030D-6E8A-4147-A177-3AD203B41FA5}">
                      <a16:colId xmlns:a16="http://schemas.microsoft.com/office/drawing/2014/main" val="3331492839"/>
                    </a:ext>
                  </a:extLst>
                </a:gridCol>
                <a:gridCol w="1444018">
                  <a:extLst>
                    <a:ext uri="{9D8B030D-6E8A-4147-A177-3AD203B41FA5}">
                      <a16:colId xmlns:a16="http://schemas.microsoft.com/office/drawing/2014/main" val="3183433296"/>
                    </a:ext>
                  </a:extLst>
                </a:gridCol>
                <a:gridCol w="1444018">
                  <a:extLst>
                    <a:ext uri="{9D8B030D-6E8A-4147-A177-3AD203B41FA5}">
                      <a16:colId xmlns:a16="http://schemas.microsoft.com/office/drawing/2014/main" val="1266061644"/>
                    </a:ext>
                  </a:extLst>
                </a:gridCol>
              </a:tblGrid>
              <a:tr h="426358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개신교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불교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카톨릭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이슬람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기타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무응답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44022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95CAF20A-59DA-4803-B6F5-5F28037CF640}"/>
              </a:ext>
            </a:extLst>
          </p:cNvPr>
          <p:cNvSpPr/>
          <p:nvPr/>
        </p:nvSpPr>
        <p:spPr>
          <a:xfrm>
            <a:off x="219105" y="143729"/>
            <a:ext cx="1871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500" b="1" dirty="0">
                <a:latin typeface="+mj-ea"/>
              </a:rPr>
              <a:t>Ⅱ. </a:t>
            </a:r>
            <a:r>
              <a:rPr lang="ko-KR" altLang="en-US" sz="1500" b="1" dirty="0">
                <a:latin typeface="+mj-ea"/>
              </a:rPr>
              <a:t>한국</a:t>
            </a:r>
            <a:endParaRPr lang="en-US" altLang="ko-KR" sz="1500" b="1" dirty="0">
              <a:latin typeface="+mj-ea"/>
            </a:endParaRPr>
          </a:p>
          <a:p>
            <a:pPr algn="ctr"/>
            <a:r>
              <a:rPr lang="ko-KR" altLang="en-US" sz="1500" b="1" dirty="0">
                <a:latin typeface="+mj-ea"/>
              </a:rPr>
              <a:t> 종교생활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FFFDB6-7DD9-4402-A40C-BA424FE9DFA6}"/>
              </a:ext>
            </a:extLst>
          </p:cNvPr>
          <p:cNvSpPr txBox="1"/>
          <p:nvPr/>
        </p:nvSpPr>
        <p:spPr>
          <a:xfrm>
            <a:off x="1631837" y="143729"/>
            <a:ext cx="5670783" cy="517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1990" marR="0" indent="-341630" algn="just" fontAlgn="base" latinLnBrk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5.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종교에 대한 일반적 인식  </a:t>
            </a: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– (1)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종교 관심도</a:t>
            </a:r>
          </a:p>
        </p:txBody>
      </p:sp>
      <p:graphicFrame>
        <p:nvGraphicFramePr>
          <p:cNvPr id="7" name="개체 2">
            <a:extLst>
              <a:ext uri="{FF2B5EF4-FFF2-40B4-BE49-F238E27FC236}">
                <a16:creationId xmlns:a16="http://schemas.microsoft.com/office/drawing/2014/main" id="{C43C99DA-0A6A-4E66-AC89-36FEFE9764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0024998"/>
              </p:ext>
            </p:extLst>
          </p:nvPr>
        </p:nvGraphicFramePr>
        <p:xfrm>
          <a:off x="466725" y="1924050"/>
          <a:ext cx="9010650" cy="3411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oup 94">
            <a:extLst>
              <a:ext uri="{FF2B5EF4-FFF2-40B4-BE49-F238E27FC236}">
                <a16:creationId xmlns:a16="http://schemas.microsoft.com/office/drawing/2014/main" id="{8AC9D710-02E4-46C5-A7D8-CFC0F2543B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715867"/>
              </p:ext>
            </p:extLst>
          </p:nvPr>
        </p:nvGraphicFramePr>
        <p:xfrm>
          <a:off x="645200" y="5276957"/>
          <a:ext cx="8664100" cy="832485"/>
        </p:xfrm>
        <a:graphic>
          <a:graphicData uri="http://schemas.openxmlformats.org/drawingml/2006/table">
            <a:tbl>
              <a:tblPr/>
              <a:tblGrid>
                <a:gridCol w="1732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2820">
                  <a:extLst>
                    <a:ext uri="{9D8B030D-6E8A-4147-A177-3AD203B41FA5}">
                      <a16:colId xmlns:a16="http://schemas.microsoft.com/office/drawing/2014/main" val="2270891237"/>
                    </a:ext>
                  </a:extLst>
                </a:gridCol>
                <a:gridCol w="1732820">
                  <a:extLst>
                    <a:ext uri="{9D8B030D-6E8A-4147-A177-3AD203B41FA5}">
                      <a16:colId xmlns:a16="http://schemas.microsoft.com/office/drawing/2014/main" val="3430765699"/>
                    </a:ext>
                  </a:extLst>
                </a:gridCol>
                <a:gridCol w="1732820">
                  <a:extLst>
                    <a:ext uri="{9D8B030D-6E8A-4147-A177-3AD203B41FA5}">
                      <a16:colId xmlns:a16="http://schemas.microsoft.com/office/drawing/2014/main" val="688392253"/>
                    </a:ext>
                  </a:extLst>
                </a:gridCol>
                <a:gridCol w="1732820">
                  <a:extLst>
                    <a:ext uri="{9D8B030D-6E8A-4147-A177-3AD203B41FA5}">
                      <a16:colId xmlns:a16="http://schemas.microsoft.com/office/drawing/2014/main" val="3883273035"/>
                    </a:ext>
                  </a:extLst>
                </a:gridCol>
              </a:tblGrid>
              <a:tr h="426358"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전혀 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관심이 없다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별로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관심이 없는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편이다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약간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관심이 있는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편이다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매우 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관심이 있다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무응답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algn="ctr" defTabSz="914400" rtl="0" eaLnBrk="1" fontAlgn="b" latinLnBrk="1" hangingPunct="1"/>
                      <a:endParaRPr kumimoji="1" lang="ko-KR" altLang="en-US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자유형: 도형 10">
            <a:extLst>
              <a:ext uri="{FF2B5EF4-FFF2-40B4-BE49-F238E27FC236}">
                <a16:creationId xmlns:a16="http://schemas.microsoft.com/office/drawing/2014/main" id="{4D88C669-B2BB-40D8-A19E-0E389A1CF255}"/>
              </a:ext>
            </a:extLst>
          </p:cNvPr>
          <p:cNvSpPr/>
          <p:nvPr/>
        </p:nvSpPr>
        <p:spPr>
          <a:xfrm>
            <a:off x="1496781" y="1790355"/>
            <a:ext cx="1826661" cy="1705040"/>
          </a:xfrm>
          <a:custGeom>
            <a:avLst/>
            <a:gdLst>
              <a:gd name="connsiteX0" fmla="*/ 0 w 1428750"/>
              <a:gd name="connsiteY0" fmla="*/ 2428875 h 2428875"/>
              <a:gd name="connsiteX1" fmla="*/ 0 w 1428750"/>
              <a:gd name="connsiteY1" fmla="*/ 0 h 2428875"/>
              <a:gd name="connsiteX2" fmla="*/ 1428750 w 1428750"/>
              <a:gd name="connsiteY2" fmla="*/ 0 h 2428875"/>
              <a:gd name="connsiteX3" fmla="*/ 1428750 w 1428750"/>
              <a:gd name="connsiteY3" fmla="*/ 1409700 h 2428875"/>
              <a:gd name="connsiteX0" fmla="*/ 0 w 1428750"/>
              <a:gd name="connsiteY0" fmla="*/ 2428875 h 2428875"/>
              <a:gd name="connsiteX1" fmla="*/ 0 w 1428750"/>
              <a:gd name="connsiteY1" fmla="*/ 0 h 2428875"/>
              <a:gd name="connsiteX2" fmla="*/ 1428750 w 1428750"/>
              <a:gd name="connsiteY2" fmla="*/ 0 h 2428875"/>
              <a:gd name="connsiteX3" fmla="*/ 1419225 w 1428750"/>
              <a:gd name="connsiteY3" fmla="*/ 1600735 h 2428875"/>
              <a:gd name="connsiteX0" fmla="*/ 0 w 1428750"/>
              <a:gd name="connsiteY0" fmla="*/ 2428875 h 2433372"/>
              <a:gd name="connsiteX1" fmla="*/ 0 w 1428750"/>
              <a:gd name="connsiteY1" fmla="*/ 0 h 2433372"/>
              <a:gd name="connsiteX2" fmla="*/ 1428750 w 1428750"/>
              <a:gd name="connsiteY2" fmla="*/ 0 h 2433372"/>
              <a:gd name="connsiteX3" fmla="*/ 1408893 w 1428750"/>
              <a:gd name="connsiteY3" fmla="*/ 2433372 h 2433372"/>
              <a:gd name="connsiteX0" fmla="*/ 0 w 1428750"/>
              <a:gd name="connsiteY0" fmla="*/ 2428875 h 2428875"/>
              <a:gd name="connsiteX1" fmla="*/ 0 w 1428750"/>
              <a:gd name="connsiteY1" fmla="*/ 0 h 2428875"/>
              <a:gd name="connsiteX2" fmla="*/ 1428750 w 1428750"/>
              <a:gd name="connsiteY2" fmla="*/ 0 h 2428875"/>
              <a:gd name="connsiteX3" fmla="*/ 1408893 w 1428750"/>
              <a:gd name="connsiteY3" fmla="*/ 2378900 h 2428875"/>
              <a:gd name="connsiteX0" fmla="*/ 0 w 1430117"/>
              <a:gd name="connsiteY0" fmla="*/ 2428875 h 2428875"/>
              <a:gd name="connsiteX1" fmla="*/ 0 w 1430117"/>
              <a:gd name="connsiteY1" fmla="*/ 0 h 2428875"/>
              <a:gd name="connsiteX2" fmla="*/ 1428750 w 1430117"/>
              <a:gd name="connsiteY2" fmla="*/ 0 h 2428875"/>
              <a:gd name="connsiteX3" fmla="*/ 1430117 w 1430117"/>
              <a:gd name="connsiteY3" fmla="*/ 2394884 h 2428875"/>
              <a:gd name="connsiteX0" fmla="*/ 0 w 1430117"/>
              <a:gd name="connsiteY0" fmla="*/ 2428875 h 2428875"/>
              <a:gd name="connsiteX1" fmla="*/ 0 w 1430117"/>
              <a:gd name="connsiteY1" fmla="*/ 0 h 2428875"/>
              <a:gd name="connsiteX2" fmla="*/ 1428750 w 1430117"/>
              <a:gd name="connsiteY2" fmla="*/ 0 h 2428875"/>
              <a:gd name="connsiteX3" fmla="*/ 1430117 w 1430117"/>
              <a:gd name="connsiteY3" fmla="*/ 2275005 h 2428875"/>
              <a:gd name="connsiteX0" fmla="*/ 0 w 1430117"/>
              <a:gd name="connsiteY0" fmla="*/ 3052248 h 3052248"/>
              <a:gd name="connsiteX1" fmla="*/ 0 w 1430117"/>
              <a:gd name="connsiteY1" fmla="*/ 0 h 3052248"/>
              <a:gd name="connsiteX2" fmla="*/ 1428750 w 1430117"/>
              <a:gd name="connsiteY2" fmla="*/ 0 h 3052248"/>
              <a:gd name="connsiteX3" fmla="*/ 1430117 w 1430117"/>
              <a:gd name="connsiteY3" fmla="*/ 2275005 h 3052248"/>
              <a:gd name="connsiteX0" fmla="*/ 0 w 1430117"/>
              <a:gd name="connsiteY0" fmla="*/ 2644658 h 2644658"/>
              <a:gd name="connsiteX1" fmla="*/ 0 w 1430117"/>
              <a:gd name="connsiteY1" fmla="*/ 0 h 2644658"/>
              <a:gd name="connsiteX2" fmla="*/ 1428750 w 1430117"/>
              <a:gd name="connsiteY2" fmla="*/ 0 h 2644658"/>
              <a:gd name="connsiteX3" fmla="*/ 1430117 w 1430117"/>
              <a:gd name="connsiteY3" fmla="*/ 2275005 h 2644658"/>
              <a:gd name="connsiteX0" fmla="*/ 0 w 1430117"/>
              <a:gd name="connsiteY0" fmla="*/ 2948353 h 2948353"/>
              <a:gd name="connsiteX1" fmla="*/ 0 w 1430117"/>
              <a:gd name="connsiteY1" fmla="*/ 0 h 2948353"/>
              <a:gd name="connsiteX2" fmla="*/ 1428750 w 1430117"/>
              <a:gd name="connsiteY2" fmla="*/ 0 h 2948353"/>
              <a:gd name="connsiteX3" fmla="*/ 1430117 w 1430117"/>
              <a:gd name="connsiteY3" fmla="*/ 2275005 h 2948353"/>
              <a:gd name="connsiteX0" fmla="*/ 0 w 1428750"/>
              <a:gd name="connsiteY0" fmla="*/ 2948353 h 2948353"/>
              <a:gd name="connsiteX1" fmla="*/ 0 w 1428750"/>
              <a:gd name="connsiteY1" fmla="*/ 0 h 2948353"/>
              <a:gd name="connsiteX2" fmla="*/ 1428750 w 1428750"/>
              <a:gd name="connsiteY2" fmla="*/ 0 h 2948353"/>
              <a:gd name="connsiteX3" fmla="*/ 1424811 w 1428750"/>
              <a:gd name="connsiteY3" fmla="*/ 2378900 h 2948353"/>
              <a:gd name="connsiteX0" fmla="*/ 0 w 1428750"/>
              <a:gd name="connsiteY0" fmla="*/ 1741567 h 2378900"/>
              <a:gd name="connsiteX1" fmla="*/ 0 w 1428750"/>
              <a:gd name="connsiteY1" fmla="*/ 0 h 2378900"/>
              <a:gd name="connsiteX2" fmla="*/ 1428750 w 1428750"/>
              <a:gd name="connsiteY2" fmla="*/ 0 h 2378900"/>
              <a:gd name="connsiteX3" fmla="*/ 1424811 w 1428750"/>
              <a:gd name="connsiteY3" fmla="*/ 2378900 h 2378900"/>
              <a:gd name="connsiteX0" fmla="*/ 0 w 1428750"/>
              <a:gd name="connsiteY0" fmla="*/ 1741567 h 2738539"/>
              <a:gd name="connsiteX1" fmla="*/ 0 w 1428750"/>
              <a:gd name="connsiteY1" fmla="*/ 0 h 2738539"/>
              <a:gd name="connsiteX2" fmla="*/ 1428750 w 1428750"/>
              <a:gd name="connsiteY2" fmla="*/ 0 h 2738539"/>
              <a:gd name="connsiteX3" fmla="*/ 1418368 w 1428750"/>
              <a:gd name="connsiteY3" fmla="*/ 2738539 h 2738539"/>
              <a:gd name="connsiteX0" fmla="*/ 0 w 1428750"/>
              <a:gd name="connsiteY0" fmla="*/ 1741567 h 4390732"/>
              <a:gd name="connsiteX1" fmla="*/ 0 w 1428750"/>
              <a:gd name="connsiteY1" fmla="*/ 0 h 4390732"/>
              <a:gd name="connsiteX2" fmla="*/ 1428750 w 1428750"/>
              <a:gd name="connsiteY2" fmla="*/ 0 h 4390732"/>
              <a:gd name="connsiteX3" fmla="*/ 1405481 w 1428750"/>
              <a:gd name="connsiteY3" fmla="*/ 4390732 h 4390732"/>
              <a:gd name="connsiteX0" fmla="*/ 0 w 1428750"/>
              <a:gd name="connsiteY0" fmla="*/ 1741567 h 4390732"/>
              <a:gd name="connsiteX1" fmla="*/ 0 w 1428750"/>
              <a:gd name="connsiteY1" fmla="*/ 0 h 4390732"/>
              <a:gd name="connsiteX2" fmla="*/ 1428750 w 1428750"/>
              <a:gd name="connsiteY2" fmla="*/ 0 h 4390732"/>
              <a:gd name="connsiteX3" fmla="*/ 1405481 w 1428750"/>
              <a:gd name="connsiteY3" fmla="*/ 4390732 h 4390732"/>
              <a:gd name="connsiteX0" fmla="*/ 0 w 1428750"/>
              <a:gd name="connsiteY0" fmla="*/ 1741567 h 4354814"/>
              <a:gd name="connsiteX1" fmla="*/ 0 w 1428750"/>
              <a:gd name="connsiteY1" fmla="*/ 0 h 4354814"/>
              <a:gd name="connsiteX2" fmla="*/ 1428750 w 1428750"/>
              <a:gd name="connsiteY2" fmla="*/ 0 h 4354814"/>
              <a:gd name="connsiteX3" fmla="*/ 1411925 w 1428750"/>
              <a:gd name="connsiteY3" fmla="*/ 4354814 h 4354814"/>
              <a:gd name="connsiteX0" fmla="*/ 0 w 1428750"/>
              <a:gd name="connsiteY0" fmla="*/ 1741567 h 4462566"/>
              <a:gd name="connsiteX1" fmla="*/ 0 w 1428750"/>
              <a:gd name="connsiteY1" fmla="*/ 0 h 4462566"/>
              <a:gd name="connsiteX2" fmla="*/ 1428750 w 1428750"/>
              <a:gd name="connsiteY2" fmla="*/ 0 h 4462566"/>
              <a:gd name="connsiteX3" fmla="*/ 1411925 w 1428750"/>
              <a:gd name="connsiteY3" fmla="*/ 4462566 h 4462566"/>
              <a:gd name="connsiteX0" fmla="*/ 0 w 1428750"/>
              <a:gd name="connsiteY0" fmla="*/ 3717016 h 4462566"/>
              <a:gd name="connsiteX1" fmla="*/ 0 w 1428750"/>
              <a:gd name="connsiteY1" fmla="*/ 0 h 4462566"/>
              <a:gd name="connsiteX2" fmla="*/ 1428750 w 1428750"/>
              <a:gd name="connsiteY2" fmla="*/ 0 h 4462566"/>
              <a:gd name="connsiteX3" fmla="*/ 1411925 w 1428750"/>
              <a:gd name="connsiteY3" fmla="*/ 4462566 h 4462566"/>
              <a:gd name="connsiteX0" fmla="*/ 0 w 1428750"/>
              <a:gd name="connsiteY0" fmla="*/ 3717016 h 3717016"/>
              <a:gd name="connsiteX1" fmla="*/ 0 w 1428750"/>
              <a:gd name="connsiteY1" fmla="*/ 0 h 3717016"/>
              <a:gd name="connsiteX2" fmla="*/ 1428750 w 1428750"/>
              <a:gd name="connsiteY2" fmla="*/ 0 h 3717016"/>
              <a:gd name="connsiteX3" fmla="*/ 1418368 w 1428750"/>
              <a:gd name="connsiteY3" fmla="*/ 3151587 h 3717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8750" h="3717016">
                <a:moveTo>
                  <a:pt x="0" y="3717016"/>
                </a:moveTo>
                <a:lnTo>
                  <a:pt x="0" y="0"/>
                </a:lnTo>
                <a:lnTo>
                  <a:pt x="1428750" y="0"/>
                </a:lnTo>
                <a:cubicBezTo>
                  <a:pt x="1428750" y="469900"/>
                  <a:pt x="1418368" y="2681687"/>
                  <a:pt x="1418368" y="3151587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latinLnBrk="1"/>
            <a:endParaRPr lang="ko-KR" altLang="en-US"/>
          </a:p>
        </p:txBody>
      </p:sp>
      <p:sp>
        <p:nvSpPr>
          <p:cNvPr id="12" name="자유형: 도형 11">
            <a:extLst>
              <a:ext uri="{FF2B5EF4-FFF2-40B4-BE49-F238E27FC236}">
                <a16:creationId xmlns:a16="http://schemas.microsoft.com/office/drawing/2014/main" id="{4F4D1E5B-E7B1-431C-8274-08757EB32D9B}"/>
              </a:ext>
            </a:extLst>
          </p:cNvPr>
          <p:cNvSpPr/>
          <p:nvPr/>
        </p:nvSpPr>
        <p:spPr>
          <a:xfrm>
            <a:off x="4953000" y="2780377"/>
            <a:ext cx="1749038" cy="1805371"/>
          </a:xfrm>
          <a:custGeom>
            <a:avLst/>
            <a:gdLst>
              <a:gd name="connsiteX0" fmla="*/ 0 w 1428750"/>
              <a:gd name="connsiteY0" fmla="*/ 2428875 h 2428875"/>
              <a:gd name="connsiteX1" fmla="*/ 0 w 1428750"/>
              <a:gd name="connsiteY1" fmla="*/ 0 h 2428875"/>
              <a:gd name="connsiteX2" fmla="*/ 1428750 w 1428750"/>
              <a:gd name="connsiteY2" fmla="*/ 0 h 2428875"/>
              <a:gd name="connsiteX3" fmla="*/ 1428750 w 1428750"/>
              <a:gd name="connsiteY3" fmla="*/ 1409700 h 2428875"/>
              <a:gd name="connsiteX0" fmla="*/ 0 w 1428750"/>
              <a:gd name="connsiteY0" fmla="*/ 1743075 h 1743075"/>
              <a:gd name="connsiteX1" fmla="*/ 0 w 1428750"/>
              <a:gd name="connsiteY1" fmla="*/ 0 h 1743075"/>
              <a:gd name="connsiteX2" fmla="*/ 1428750 w 1428750"/>
              <a:gd name="connsiteY2" fmla="*/ 0 h 1743075"/>
              <a:gd name="connsiteX3" fmla="*/ 1428750 w 1428750"/>
              <a:gd name="connsiteY3" fmla="*/ 1409700 h 1743075"/>
              <a:gd name="connsiteX0" fmla="*/ 0 w 1428750"/>
              <a:gd name="connsiteY0" fmla="*/ 1743075 h 2381250"/>
              <a:gd name="connsiteX1" fmla="*/ 0 w 1428750"/>
              <a:gd name="connsiteY1" fmla="*/ 0 h 2381250"/>
              <a:gd name="connsiteX2" fmla="*/ 1428750 w 1428750"/>
              <a:gd name="connsiteY2" fmla="*/ 0 h 2381250"/>
              <a:gd name="connsiteX3" fmla="*/ 1428750 w 1428750"/>
              <a:gd name="connsiteY3" fmla="*/ 2381250 h 2381250"/>
              <a:gd name="connsiteX0" fmla="*/ 0 w 1428750"/>
              <a:gd name="connsiteY0" fmla="*/ 1425575 h 2381250"/>
              <a:gd name="connsiteX1" fmla="*/ 0 w 1428750"/>
              <a:gd name="connsiteY1" fmla="*/ 0 h 2381250"/>
              <a:gd name="connsiteX2" fmla="*/ 1428750 w 1428750"/>
              <a:gd name="connsiteY2" fmla="*/ 0 h 2381250"/>
              <a:gd name="connsiteX3" fmla="*/ 1428750 w 1428750"/>
              <a:gd name="connsiteY3" fmla="*/ 2381250 h 2381250"/>
              <a:gd name="connsiteX0" fmla="*/ 0 w 1428750"/>
              <a:gd name="connsiteY0" fmla="*/ 1504950 h 2381250"/>
              <a:gd name="connsiteX1" fmla="*/ 0 w 1428750"/>
              <a:gd name="connsiteY1" fmla="*/ 0 h 2381250"/>
              <a:gd name="connsiteX2" fmla="*/ 1428750 w 1428750"/>
              <a:gd name="connsiteY2" fmla="*/ 0 h 2381250"/>
              <a:gd name="connsiteX3" fmla="*/ 1428750 w 1428750"/>
              <a:gd name="connsiteY3" fmla="*/ 2381250 h 2381250"/>
              <a:gd name="connsiteX0" fmla="*/ 0 w 1428750"/>
              <a:gd name="connsiteY0" fmla="*/ 1504950 h 2693722"/>
              <a:gd name="connsiteX1" fmla="*/ 0 w 1428750"/>
              <a:gd name="connsiteY1" fmla="*/ 0 h 2693722"/>
              <a:gd name="connsiteX2" fmla="*/ 1428750 w 1428750"/>
              <a:gd name="connsiteY2" fmla="*/ 0 h 2693722"/>
              <a:gd name="connsiteX3" fmla="*/ 1428750 w 1428750"/>
              <a:gd name="connsiteY3" fmla="*/ 2693722 h 2693722"/>
              <a:gd name="connsiteX0" fmla="*/ 0 w 1428750"/>
              <a:gd name="connsiteY0" fmla="*/ 607042 h 2693722"/>
              <a:gd name="connsiteX1" fmla="*/ 0 w 1428750"/>
              <a:gd name="connsiteY1" fmla="*/ 0 h 2693722"/>
              <a:gd name="connsiteX2" fmla="*/ 1428750 w 1428750"/>
              <a:gd name="connsiteY2" fmla="*/ 0 h 2693722"/>
              <a:gd name="connsiteX3" fmla="*/ 1428750 w 1428750"/>
              <a:gd name="connsiteY3" fmla="*/ 2693722 h 2693722"/>
              <a:gd name="connsiteX0" fmla="*/ 0 w 1428750"/>
              <a:gd name="connsiteY0" fmla="*/ 607042 h 2693722"/>
              <a:gd name="connsiteX1" fmla="*/ 0 w 1428750"/>
              <a:gd name="connsiteY1" fmla="*/ 0 h 2693722"/>
              <a:gd name="connsiteX2" fmla="*/ 1428750 w 1428750"/>
              <a:gd name="connsiteY2" fmla="*/ 0 h 2693722"/>
              <a:gd name="connsiteX3" fmla="*/ 1428750 w 1428750"/>
              <a:gd name="connsiteY3" fmla="*/ 2693722 h 2693722"/>
              <a:gd name="connsiteX0" fmla="*/ 0 w 1434056"/>
              <a:gd name="connsiteY0" fmla="*/ 1853164 h 2693722"/>
              <a:gd name="connsiteX1" fmla="*/ 5306 w 1434056"/>
              <a:gd name="connsiteY1" fmla="*/ 0 h 2693722"/>
              <a:gd name="connsiteX2" fmla="*/ 1434056 w 1434056"/>
              <a:gd name="connsiteY2" fmla="*/ 0 h 2693722"/>
              <a:gd name="connsiteX3" fmla="*/ 1434056 w 1434056"/>
              <a:gd name="connsiteY3" fmla="*/ 2693722 h 2693722"/>
              <a:gd name="connsiteX0" fmla="*/ 0 w 1434056"/>
              <a:gd name="connsiteY0" fmla="*/ 1853164 h 4282979"/>
              <a:gd name="connsiteX1" fmla="*/ 5306 w 1434056"/>
              <a:gd name="connsiteY1" fmla="*/ 0 h 4282979"/>
              <a:gd name="connsiteX2" fmla="*/ 1434056 w 1434056"/>
              <a:gd name="connsiteY2" fmla="*/ 0 h 4282979"/>
              <a:gd name="connsiteX3" fmla="*/ 1434056 w 1434056"/>
              <a:gd name="connsiteY3" fmla="*/ 4282979 h 4282979"/>
              <a:gd name="connsiteX0" fmla="*/ 0 w 1434056"/>
              <a:gd name="connsiteY0" fmla="*/ 3623020 h 4282979"/>
              <a:gd name="connsiteX1" fmla="*/ 5306 w 1434056"/>
              <a:gd name="connsiteY1" fmla="*/ 0 h 4282979"/>
              <a:gd name="connsiteX2" fmla="*/ 1434056 w 1434056"/>
              <a:gd name="connsiteY2" fmla="*/ 0 h 4282979"/>
              <a:gd name="connsiteX3" fmla="*/ 1434056 w 1434056"/>
              <a:gd name="connsiteY3" fmla="*/ 4282979 h 4282979"/>
              <a:gd name="connsiteX0" fmla="*/ 0 w 1434056"/>
              <a:gd name="connsiteY0" fmla="*/ 3623020 h 3623020"/>
              <a:gd name="connsiteX1" fmla="*/ 5306 w 1434056"/>
              <a:gd name="connsiteY1" fmla="*/ 0 h 3623020"/>
              <a:gd name="connsiteX2" fmla="*/ 1434056 w 1434056"/>
              <a:gd name="connsiteY2" fmla="*/ 0 h 3623020"/>
              <a:gd name="connsiteX3" fmla="*/ 1434056 w 1434056"/>
              <a:gd name="connsiteY3" fmla="*/ 1826854 h 3623020"/>
              <a:gd name="connsiteX0" fmla="*/ 0 w 1434056"/>
              <a:gd name="connsiteY0" fmla="*/ 3316005 h 3316005"/>
              <a:gd name="connsiteX1" fmla="*/ 5306 w 1434056"/>
              <a:gd name="connsiteY1" fmla="*/ 0 h 3316005"/>
              <a:gd name="connsiteX2" fmla="*/ 1434056 w 1434056"/>
              <a:gd name="connsiteY2" fmla="*/ 0 h 3316005"/>
              <a:gd name="connsiteX3" fmla="*/ 1434056 w 1434056"/>
              <a:gd name="connsiteY3" fmla="*/ 1826854 h 3316005"/>
              <a:gd name="connsiteX0" fmla="*/ 0 w 1434056"/>
              <a:gd name="connsiteY0" fmla="*/ 3316005 h 3316005"/>
              <a:gd name="connsiteX1" fmla="*/ 5306 w 1434056"/>
              <a:gd name="connsiteY1" fmla="*/ 0 h 3316005"/>
              <a:gd name="connsiteX2" fmla="*/ 1434056 w 1434056"/>
              <a:gd name="connsiteY2" fmla="*/ 0 h 3316005"/>
              <a:gd name="connsiteX3" fmla="*/ 1434056 w 1434056"/>
              <a:gd name="connsiteY3" fmla="*/ 2711782 h 3316005"/>
              <a:gd name="connsiteX0" fmla="*/ 0 w 1434056"/>
              <a:gd name="connsiteY0" fmla="*/ 2015703 h 2711782"/>
              <a:gd name="connsiteX1" fmla="*/ 5306 w 1434056"/>
              <a:gd name="connsiteY1" fmla="*/ 0 h 2711782"/>
              <a:gd name="connsiteX2" fmla="*/ 1434056 w 1434056"/>
              <a:gd name="connsiteY2" fmla="*/ 0 h 2711782"/>
              <a:gd name="connsiteX3" fmla="*/ 1434056 w 1434056"/>
              <a:gd name="connsiteY3" fmla="*/ 2711782 h 2711782"/>
              <a:gd name="connsiteX0" fmla="*/ 0 w 1434056"/>
              <a:gd name="connsiteY0" fmla="*/ 2015703 h 3398051"/>
              <a:gd name="connsiteX1" fmla="*/ 5306 w 1434056"/>
              <a:gd name="connsiteY1" fmla="*/ 0 h 3398051"/>
              <a:gd name="connsiteX2" fmla="*/ 1434056 w 1434056"/>
              <a:gd name="connsiteY2" fmla="*/ 0 h 3398051"/>
              <a:gd name="connsiteX3" fmla="*/ 1434056 w 1434056"/>
              <a:gd name="connsiteY3" fmla="*/ 3398051 h 3398051"/>
              <a:gd name="connsiteX0" fmla="*/ 0 w 1440523"/>
              <a:gd name="connsiteY0" fmla="*/ 2449136 h 3398051"/>
              <a:gd name="connsiteX1" fmla="*/ 11773 w 1440523"/>
              <a:gd name="connsiteY1" fmla="*/ 0 h 3398051"/>
              <a:gd name="connsiteX2" fmla="*/ 1440523 w 1440523"/>
              <a:gd name="connsiteY2" fmla="*/ 0 h 3398051"/>
              <a:gd name="connsiteX3" fmla="*/ 1440523 w 1440523"/>
              <a:gd name="connsiteY3" fmla="*/ 3398051 h 3398051"/>
              <a:gd name="connsiteX0" fmla="*/ 0 w 1434056"/>
              <a:gd name="connsiteY0" fmla="*/ 2485257 h 3398051"/>
              <a:gd name="connsiteX1" fmla="*/ 5306 w 1434056"/>
              <a:gd name="connsiteY1" fmla="*/ 0 h 3398051"/>
              <a:gd name="connsiteX2" fmla="*/ 1434056 w 1434056"/>
              <a:gd name="connsiteY2" fmla="*/ 0 h 3398051"/>
              <a:gd name="connsiteX3" fmla="*/ 1434056 w 1434056"/>
              <a:gd name="connsiteY3" fmla="*/ 3398051 h 3398051"/>
              <a:gd name="connsiteX0" fmla="*/ 0 w 1434056"/>
              <a:gd name="connsiteY0" fmla="*/ 2485257 h 3957904"/>
              <a:gd name="connsiteX1" fmla="*/ 5306 w 1434056"/>
              <a:gd name="connsiteY1" fmla="*/ 0 h 3957904"/>
              <a:gd name="connsiteX2" fmla="*/ 1434056 w 1434056"/>
              <a:gd name="connsiteY2" fmla="*/ 0 h 3957904"/>
              <a:gd name="connsiteX3" fmla="*/ 1434056 w 1434056"/>
              <a:gd name="connsiteY3" fmla="*/ 3957904 h 3957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4056" h="3957904">
                <a:moveTo>
                  <a:pt x="0" y="2485257"/>
                </a:moveTo>
                <a:cubicBezTo>
                  <a:pt x="1769" y="1867536"/>
                  <a:pt x="3537" y="617721"/>
                  <a:pt x="5306" y="0"/>
                </a:cubicBezTo>
                <a:lnTo>
                  <a:pt x="1434056" y="0"/>
                </a:lnTo>
                <a:lnTo>
                  <a:pt x="1434056" y="3957904"/>
                </a:lnTo>
              </a:path>
            </a:pathLst>
          </a:custGeom>
          <a:noFill/>
          <a:ln>
            <a:solidFill>
              <a:srgbClr val="1E66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latinLnBrk="1"/>
            <a:endParaRPr lang="ko-KR" altLang="en-US"/>
          </a:p>
        </p:txBody>
      </p:sp>
      <p:sp>
        <p:nvSpPr>
          <p:cNvPr id="13" name="모서리가 둥근 직사각형 26">
            <a:extLst>
              <a:ext uri="{FF2B5EF4-FFF2-40B4-BE49-F238E27FC236}">
                <a16:creationId xmlns:a16="http://schemas.microsoft.com/office/drawing/2014/main" id="{146ED45E-0C74-4E8A-8B77-6CC9A8FCABE6}"/>
              </a:ext>
            </a:extLst>
          </p:cNvPr>
          <p:cNvSpPr/>
          <p:nvPr/>
        </p:nvSpPr>
        <p:spPr>
          <a:xfrm>
            <a:off x="1762125" y="1378591"/>
            <a:ext cx="1285875" cy="694081"/>
          </a:xfrm>
          <a:prstGeom prst="roundRect">
            <a:avLst>
              <a:gd name="adj" fmla="val 17615"/>
            </a:avLst>
          </a:prstGeom>
          <a:solidFill>
            <a:srgbClr val="F79646">
              <a:lumMod val="20000"/>
              <a:lumOff val="80000"/>
            </a:srgbClr>
          </a:solidFill>
          <a:ln w="12700" cap="flat" cmpd="sng" algn="ctr">
            <a:solidFill>
              <a:srgbClr val="F79646">
                <a:lumMod val="75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latinLnBrk="0"/>
            <a:r>
              <a:rPr lang="ko-KR" altLang="en-US" b="1" kern="0" dirty="0">
                <a:solidFill>
                  <a:srgbClr val="F79646">
                    <a:lumMod val="75000"/>
                  </a:srgbClr>
                </a:solidFill>
                <a:latin typeface="맑은 고딕"/>
                <a:ea typeface="맑은 고딕" panose="020B0503020000020004" pitchFamily="50" charset="-127"/>
              </a:rPr>
              <a:t>관심 없음</a:t>
            </a:r>
            <a:endParaRPr lang="en-US" altLang="ko-KR" b="1" kern="0" dirty="0">
              <a:solidFill>
                <a:srgbClr val="F79646">
                  <a:lumMod val="75000"/>
                </a:srgbClr>
              </a:solidFill>
              <a:latin typeface="맑은 고딕"/>
              <a:ea typeface="맑은 고딕" panose="020B0503020000020004" pitchFamily="50" charset="-127"/>
            </a:endParaRPr>
          </a:p>
          <a:p>
            <a:pPr algn="ctr" latinLnBrk="0"/>
            <a:r>
              <a:rPr lang="en-US" altLang="ko-KR" b="1" kern="0" dirty="0">
                <a:solidFill>
                  <a:srgbClr val="F79646">
                    <a:lumMod val="75000"/>
                  </a:srgbClr>
                </a:solidFill>
                <a:latin typeface="맑은 고딕"/>
                <a:ea typeface="맑은 고딕" panose="020B0503020000020004" pitchFamily="50" charset="-127"/>
              </a:rPr>
              <a:t>63.9</a:t>
            </a:r>
          </a:p>
        </p:txBody>
      </p:sp>
      <p:sp>
        <p:nvSpPr>
          <p:cNvPr id="15" name="모서리가 둥근 직사각형 26">
            <a:extLst>
              <a:ext uri="{FF2B5EF4-FFF2-40B4-BE49-F238E27FC236}">
                <a16:creationId xmlns:a16="http://schemas.microsoft.com/office/drawing/2014/main" id="{CDE6E9DC-F267-4C89-9DA1-3AF5CC5925B0}"/>
              </a:ext>
            </a:extLst>
          </p:cNvPr>
          <p:cNvSpPr/>
          <p:nvPr/>
        </p:nvSpPr>
        <p:spPr>
          <a:xfrm>
            <a:off x="5191125" y="2324100"/>
            <a:ext cx="1285875" cy="788200"/>
          </a:xfrm>
          <a:prstGeom prst="roundRect">
            <a:avLst>
              <a:gd name="adj" fmla="val 176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1E66B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r>
              <a:rPr lang="ko-KR" altLang="en-US" b="1" kern="0" dirty="0">
                <a:solidFill>
                  <a:srgbClr val="1E66B0"/>
                </a:solidFill>
                <a:latin typeface="맑은 고딕"/>
                <a:ea typeface="맑은 고딕" panose="020B0503020000020004" pitchFamily="50" charset="-127"/>
              </a:rPr>
              <a:t>관심 있음</a:t>
            </a:r>
            <a:endParaRPr lang="en-US" altLang="ko-KR" b="1" kern="0" dirty="0">
              <a:solidFill>
                <a:srgbClr val="1E66B0"/>
              </a:solidFill>
              <a:latin typeface="맑은 고딕"/>
              <a:ea typeface="맑은 고딕" panose="020B0503020000020004" pitchFamily="50" charset="-127"/>
            </a:endParaRPr>
          </a:p>
          <a:p>
            <a:pPr algn="ctr" defTabSz="914400"/>
            <a:r>
              <a:rPr lang="en-US" altLang="ko-KR" b="1" kern="0" dirty="0">
                <a:solidFill>
                  <a:srgbClr val="1E66B0"/>
                </a:solidFill>
                <a:latin typeface="맑은 고딕"/>
                <a:ea typeface="맑은 고딕" panose="020B0503020000020004" pitchFamily="50" charset="-127"/>
              </a:rPr>
              <a:t>30.1</a:t>
            </a: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21323FF0-C339-4615-91C2-B0B1AF63D7C2}"/>
              </a:ext>
            </a:extLst>
          </p:cNvPr>
          <p:cNvSpPr/>
          <p:nvPr/>
        </p:nvSpPr>
        <p:spPr>
          <a:xfrm>
            <a:off x="7058064" y="1404325"/>
            <a:ext cx="1944763" cy="390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lnSpc>
                <a:spcPct val="160000"/>
              </a:lnSpc>
            </a:pP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(Base=</a:t>
            </a:r>
            <a:r>
              <a:rPr lang="ko-KR" altLang="en-US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전체</a:t>
            </a: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 N=455, %)</a:t>
            </a:r>
          </a:p>
        </p:txBody>
      </p:sp>
    </p:spTree>
    <p:extLst>
      <p:ext uri="{BB962C8B-B14F-4D97-AF65-F5344CB8AC3E}">
        <p14:creationId xmlns:p14="http://schemas.microsoft.com/office/powerpoint/2010/main" val="29538600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95CAF20A-59DA-4803-B6F5-5F28037CF640}"/>
              </a:ext>
            </a:extLst>
          </p:cNvPr>
          <p:cNvSpPr/>
          <p:nvPr/>
        </p:nvSpPr>
        <p:spPr>
          <a:xfrm>
            <a:off x="219105" y="143729"/>
            <a:ext cx="1871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500" b="1" dirty="0">
                <a:latin typeface="+mj-ea"/>
              </a:rPr>
              <a:t>Ⅱ. </a:t>
            </a:r>
            <a:r>
              <a:rPr lang="ko-KR" altLang="en-US" sz="1500" b="1" dirty="0">
                <a:latin typeface="+mj-ea"/>
              </a:rPr>
              <a:t>한국</a:t>
            </a:r>
            <a:endParaRPr lang="en-US" altLang="ko-KR" sz="1500" b="1" dirty="0">
              <a:latin typeface="+mj-ea"/>
            </a:endParaRPr>
          </a:p>
          <a:p>
            <a:pPr algn="ctr"/>
            <a:r>
              <a:rPr lang="ko-KR" altLang="en-US" sz="1500" b="1" dirty="0">
                <a:latin typeface="+mj-ea"/>
              </a:rPr>
              <a:t> 종교생활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FFFDB6-7DD9-4402-A40C-BA424FE9DFA6}"/>
              </a:ext>
            </a:extLst>
          </p:cNvPr>
          <p:cNvSpPr txBox="1"/>
          <p:nvPr/>
        </p:nvSpPr>
        <p:spPr>
          <a:xfrm>
            <a:off x="1771035" y="143729"/>
            <a:ext cx="6478697" cy="517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1990" marR="0" indent="-341630" algn="just" fontAlgn="base" latinLnBrk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6.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개별 종교에 대한 인식 및 경험 </a:t>
            </a: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- (1) </a:t>
            </a:r>
            <a:r>
              <a:rPr lang="ko-KR" altLang="en-US" sz="2000" b="1" kern="0" spc="-5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종교별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 호감도</a:t>
            </a:r>
          </a:p>
        </p:txBody>
      </p:sp>
      <p:sp>
        <p:nvSpPr>
          <p:cNvPr id="78" name="직사각형 77">
            <a:extLst>
              <a:ext uri="{FF2B5EF4-FFF2-40B4-BE49-F238E27FC236}">
                <a16:creationId xmlns:a16="http://schemas.microsoft.com/office/drawing/2014/main" id="{6C636CF7-7758-47E4-8054-37EB412CCE23}"/>
              </a:ext>
            </a:extLst>
          </p:cNvPr>
          <p:cNvSpPr/>
          <p:nvPr/>
        </p:nvSpPr>
        <p:spPr>
          <a:xfrm>
            <a:off x="7825300" y="928962"/>
            <a:ext cx="1944763" cy="390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lnSpc>
                <a:spcPct val="160000"/>
              </a:lnSpc>
            </a:pP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(Base=</a:t>
            </a:r>
            <a:r>
              <a:rPr lang="ko-KR" altLang="en-US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전체</a:t>
            </a: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 N=455, %)</a:t>
            </a:r>
          </a:p>
        </p:txBody>
      </p:sp>
      <p:graphicFrame>
        <p:nvGraphicFramePr>
          <p:cNvPr id="39" name="차트 38">
            <a:extLst>
              <a:ext uri="{FF2B5EF4-FFF2-40B4-BE49-F238E27FC236}">
                <a16:creationId xmlns:a16="http://schemas.microsoft.com/office/drawing/2014/main" id="{002B853B-F8DA-4FD7-9965-6F996201CA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7895874"/>
              </p:ext>
            </p:extLst>
          </p:nvPr>
        </p:nvGraphicFramePr>
        <p:xfrm>
          <a:off x="723342" y="1227616"/>
          <a:ext cx="8532341" cy="5119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0" name="Group 94">
            <a:extLst>
              <a:ext uri="{FF2B5EF4-FFF2-40B4-BE49-F238E27FC236}">
                <a16:creationId xmlns:a16="http://schemas.microsoft.com/office/drawing/2014/main" id="{A8D376F0-B5F5-46D5-955C-1D5CBB4A30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144139"/>
              </p:ext>
            </p:extLst>
          </p:nvPr>
        </p:nvGraphicFramePr>
        <p:xfrm>
          <a:off x="963827" y="5920633"/>
          <a:ext cx="8048372" cy="426358"/>
        </p:xfrm>
        <a:graphic>
          <a:graphicData uri="http://schemas.openxmlformats.org/drawingml/2006/table">
            <a:tbl>
              <a:tblPr/>
              <a:tblGrid>
                <a:gridCol w="20120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2093">
                  <a:extLst>
                    <a:ext uri="{9D8B030D-6E8A-4147-A177-3AD203B41FA5}">
                      <a16:colId xmlns:a16="http://schemas.microsoft.com/office/drawing/2014/main" val="2270891237"/>
                    </a:ext>
                  </a:extLst>
                </a:gridCol>
                <a:gridCol w="2012093">
                  <a:extLst>
                    <a:ext uri="{9D8B030D-6E8A-4147-A177-3AD203B41FA5}">
                      <a16:colId xmlns:a16="http://schemas.microsoft.com/office/drawing/2014/main" val="3430765699"/>
                    </a:ext>
                  </a:extLst>
                </a:gridCol>
                <a:gridCol w="2012093">
                  <a:extLst>
                    <a:ext uri="{9D8B030D-6E8A-4147-A177-3AD203B41FA5}">
                      <a16:colId xmlns:a16="http://schemas.microsoft.com/office/drawing/2014/main" val="688392253"/>
                    </a:ext>
                  </a:extLst>
                </a:gridCol>
              </a:tblGrid>
              <a:tr h="426358"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개신교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불교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카톨릭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이슬람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41" name="그룹 40">
            <a:extLst>
              <a:ext uri="{FF2B5EF4-FFF2-40B4-BE49-F238E27FC236}">
                <a16:creationId xmlns:a16="http://schemas.microsoft.com/office/drawing/2014/main" id="{206E1723-A5E0-4054-8444-F98CEAC74D87}"/>
              </a:ext>
            </a:extLst>
          </p:cNvPr>
          <p:cNvGrpSpPr/>
          <p:nvPr/>
        </p:nvGrpSpPr>
        <p:grpSpPr>
          <a:xfrm>
            <a:off x="723343" y="2107040"/>
            <a:ext cx="857480" cy="3723889"/>
            <a:chOff x="723343" y="2460351"/>
            <a:chExt cx="857480" cy="3083712"/>
          </a:xfrm>
        </p:grpSpPr>
        <p:sp>
          <p:nvSpPr>
            <p:cNvPr id="42" name="오른쪽 중괄호 41">
              <a:extLst>
                <a:ext uri="{FF2B5EF4-FFF2-40B4-BE49-F238E27FC236}">
                  <a16:creationId xmlns:a16="http://schemas.microsoft.com/office/drawing/2014/main" id="{9808A771-566E-4995-9D6C-1449303241A3}"/>
                </a:ext>
              </a:extLst>
            </p:cNvPr>
            <p:cNvSpPr/>
            <p:nvPr/>
          </p:nvSpPr>
          <p:spPr>
            <a:xfrm rot="10800000">
              <a:off x="1412433" y="4349304"/>
              <a:ext cx="168390" cy="1194759"/>
            </a:xfrm>
            <a:prstGeom prst="rightBrace">
              <a:avLst>
                <a:gd name="adj1" fmla="val 49966"/>
                <a:gd name="adj2" fmla="val 50000"/>
              </a:avLst>
            </a:prstGeom>
            <a:ln w="9525">
              <a:solidFill>
                <a:srgbClr val="1E66B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46C4AA5-7DB9-4CDE-BFFC-917704B3AFEE}"/>
                </a:ext>
              </a:extLst>
            </p:cNvPr>
            <p:cNvSpPr txBox="1"/>
            <p:nvPr/>
          </p:nvSpPr>
          <p:spPr>
            <a:xfrm>
              <a:off x="723343" y="4774684"/>
              <a:ext cx="689090" cy="3058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dirty="0">
                  <a:solidFill>
                    <a:srgbClr val="1E66B0"/>
                  </a:solidFill>
                  <a:latin typeface="Arial" panose="020B0604020202020204" pitchFamily="34" charset="0"/>
                </a:rPr>
                <a:t>38.0</a:t>
              </a:r>
              <a:endParaRPr lang="ko-KR" altLang="en-US" b="1" dirty="0">
                <a:solidFill>
                  <a:srgbClr val="1E66B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4" name="오른쪽 중괄호 43">
              <a:extLst>
                <a:ext uri="{FF2B5EF4-FFF2-40B4-BE49-F238E27FC236}">
                  <a16:creationId xmlns:a16="http://schemas.microsoft.com/office/drawing/2014/main" id="{E76721CE-FF14-4DF6-AA4C-E9B9E2092E6D}"/>
                </a:ext>
              </a:extLst>
            </p:cNvPr>
            <p:cNvSpPr/>
            <p:nvPr/>
          </p:nvSpPr>
          <p:spPr>
            <a:xfrm flipH="1">
              <a:off x="1412434" y="2460351"/>
              <a:ext cx="162417" cy="1775329"/>
            </a:xfrm>
            <a:prstGeom prst="rightBrace">
              <a:avLst>
                <a:gd name="adj1" fmla="val 49966"/>
                <a:gd name="adj2" fmla="val 51457"/>
              </a:avLst>
            </a:prstGeom>
            <a:ln w="952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07C9F0BC-0235-4776-BCBA-2FBECAA643CF}"/>
                </a:ext>
              </a:extLst>
            </p:cNvPr>
            <p:cNvSpPr txBox="1"/>
            <p:nvPr/>
          </p:nvSpPr>
          <p:spPr>
            <a:xfrm>
              <a:off x="773765" y="3232676"/>
              <a:ext cx="633507" cy="3058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b="1" dirty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</a:rPr>
                <a:t>54.6</a:t>
              </a:r>
              <a:endParaRPr lang="ko-KR" altLang="en-US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969420ED-5CB0-4FC5-AED3-1387934B017A}"/>
              </a:ext>
            </a:extLst>
          </p:cNvPr>
          <p:cNvGrpSpPr/>
          <p:nvPr/>
        </p:nvGrpSpPr>
        <p:grpSpPr>
          <a:xfrm>
            <a:off x="2728124" y="2038028"/>
            <a:ext cx="857066" cy="3792651"/>
            <a:chOff x="746924" y="2491136"/>
            <a:chExt cx="857066" cy="3142628"/>
          </a:xfrm>
        </p:grpSpPr>
        <p:sp>
          <p:nvSpPr>
            <p:cNvPr id="47" name="오른쪽 중괄호 46">
              <a:extLst>
                <a:ext uri="{FF2B5EF4-FFF2-40B4-BE49-F238E27FC236}">
                  <a16:creationId xmlns:a16="http://schemas.microsoft.com/office/drawing/2014/main" id="{A670C01E-9841-40E8-AD50-B402994DB2B5}"/>
                </a:ext>
              </a:extLst>
            </p:cNvPr>
            <p:cNvSpPr/>
            <p:nvPr/>
          </p:nvSpPr>
          <p:spPr>
            <a:xfrm rot="10800000">
              <a:off x="1412431" y="3934763"/>
              <a:ext cx="191559" cy="1699001"/>
            </a:xfrm>
            <a:prstGeom prst="rightBrace">
              <a:avLst>
                <a:gd name="adj1" fmla="val 49966"/>
                <a:gd name="adj2" fmla="val 50000"/>
              </a:avLst>
            </a:prstGeom>
            <a:ln w="9525">
              <a:solidFill>
                <a:srgbClr val="1E66B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AB41E4C-22C3-4F0B-B6C7-83F557274CFD}"/>
                </a:ext>
              </a:extLst>
            </p:cNvPr>
            <p:cNvSpPr txBox="1"/>
            <p:nvPr/>
          </p:nvSpPr>
          <p:spPr>
            <a:xfrm>
              <a:off x="746924" y="4630060"/>
              <a:ext cx="694277" cy="3060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dirty="0">
                  <a:solidFill>
                    <a:srgbClr val="1E66B0"/>
                  </a:solidFill>
                  <a:latin typeface="Arial" panose="020B0604020202020204" pitchFamily="34" charset="0"/>
                </a:rPr>
                <a:t>52.7</a:t>
              </a:r>
              <a:endParaRPr lang="ko-KR" altLang="en-US" b="1" dirty="0">
                <a:solidFill>
                  <a:srgbClr val="1E66B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9" name="오른쪽 중괄호 48">
              <a:extLst>
                <a:ext uri="{FF2B5EF4-FFF2-40B4-BE49-F238E27FC236}">
                  <a16:creationId xmlns:a16="http://schemas.microsoft.com/office/drawing/2014/main" id="{B1304F4A-6A08-4110-8988-792C88B19B15}"/>
                </a:ext>
              </a:extLst>
            </p:cNvPr>
            <p:cNvSpPr/>
            <p:nvPr/>
          </p:nvSpPr>
          <p:spPr>
            <a:xfrm flipH="1">
              <a:off x="1426524" y="2491136"/>
              <a:ext cx="177466" cy="1353673"/>
            </a:xfrm>
            <a:prstGeom prst="rightBrace">
              <a:avLst>
                <a:gd name="adj1" fmla="val 49966"/>
                <a:gd name="adj2" fmla="val 51457"/>
              </a:avLst>
            </a:prstGeom>
            <a:ln w="952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EAEA7595-FA9A-4089-967D-C92D83631C7A}"/>
                </a:ext>
              </a:extLst>
            </p:cNvPr>
            <p:cNvSpPr txBox="1"/>
            <p:nvPr/>
          </p:nvSpPr>
          <p:spPr>
            <a:xfrm>
              <a:off x="793016" y="3046623"/>
              <a:ext cx="633507" cy="3060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b="1" dirty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</a:rPr>
                <a:t>41.3</a:t>
              </a:r>
              <a:endParaRPr lang="ko-KR" altLang="en-US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51" name="그룹 50">
            <a:extLst>
              <a:ext uri="{FF2B5EF4-FFF2-40B4-BE49-F238E27FC236}">
                <a16:creationId xmlns:a16="http://schemas.microsoft.com/office/drawing/2014/main" id="{E0557990-659E-4ADD-B1A4-35FA718EE0EB}"/>
              </a:ext>
            </a:extLst>
          </p:cNvPr>
          <p:cNvGrpSpPr/>
          <p:nvPr/>
        </p:nvGrpSpPr>
        <p:grpSpPr>
          <a:xfrm>
            <a:off x="4754238" y="2107040"/>
            <a:ext cx="835320" cy="3723640"/>
            <a:chOff x="768673" y="2510251"/>
            <a:chExt cx="835320" cy="3123514"/>
          </a:xfrm>
        </p:grpSpPr>
        <p:sp>
          <p:nvSpPr>
            <p:cNvPr id="52" name="오른쪽 중괄호 51">
              <a:extLst>
                <a:ext uri="{FF2B5EF4-FFF2-40B4-BE49-F238E27FC236}">
                  <a16:creationId xmlns:a16="http://schemas.microsoft.com/office/drawing/2014/main" id="{616DF82B-BD96-47BB-873C-7C664D2FD6DA}"/>
                </a:ext>
              </a:extLst>
            </p:cNvPr>
            <p:cNvSpPr/>
            <p:nvPr/>
          </p:nvSpPr>
          <p:spPr>
            <a:xfrm rot="10800000">
              <a:off x="1412433" y="4527651"/>
              <a:ext cx="191560" cy="1106114"/>
            </a:xfrm>
            <a:prstGeom prst="rightBrace">
              <a:avLst>
                <a:gd name="adj1" fmla="val 49966"/>
                <a:gd name="adj2" fmla="val 50000"/>
              </a:avLst>
            </a:prstGeom>
            <a:ln w="9525">
              <a:solidFill>
                <a:srgbClr val="1E66B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2E5D8314-9624-4FAA-B28D-B505AA5D5E9D}"/>
                </a:ext>
              </a:extLst>
            </p:cNvPr>
            <p:cNvSpPr txBox="1"/>
            <p:nvPr/>
          </p:nvSpPr>
          <p:spPr>
            <a:xfrm>
              <a:off x="768673" y="4954237"/>
              <a:ext cx="633507" cy="3098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dirty="0">
                  <a:solidFill>
                    <a:srgbClr val="1E66B0"/>
                  </a:solidFill>
                  <a:latin typeface="Arial" panose="020B0604020202020204" pitchFamily="34" charset="0"/>
                </a:rPr>
                <a:t>34.4</a:t>
              </a:r>
              <a:endParaRPr lang="ko-KR" altLang="en-US" b="1" dirty="0">
                <a:solidFill>
                  <a:srgbClr val="1E66B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4" name="오른쪽 중괄호 53">
              <a:extLst>
                <a:ext uri="{FF2B5EF4-FFF2-40B4-BE49-F238E27FC236}">
                  <a16:creationId xmlns:a16="http://schemas.microsoft.com/office/drawing/2014/main" id="{28366AA5-95FB-4BAD-8771-B72D803E211C}"/>
                </a:ext>
              </a:extLst>
            </p:cNvPr>
            <p:cNvSpPr/>
            <p:nvPr/>
          </p:nvSpPr>
          <p:spPr>
            <a:xfrm flipH="1">
              <a:off x="1412433" y="2510251"/>
              <a:ext cx="163388" cy="1978706"/>
            </a:xfrm>
            <a:prstGeom prst="rightBrace">
              <a:avLst>
                <a:gd name="adj1" fmla="val 49966"/>
                <a:gd name="adj2" fmla="val 51457"/>
              </a:avLst>
            </a:prstGeom>
            <a:ln w="952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49A93B9A-83F2-4CC2-AFE8-07AB1B7CAB64}"/>
                </a:ext>
              </a:extLst>
            </p:cNvPr>
            <p:cNvSpPr txBox="1"/>
            <p:nvPr/>
          </p:nvSpPr>
          <p:spPr>
            <a:xfrm>
              <a:off x="821959" y="3353804"/>
              <a:ext cx="633507" cy="3098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b="1" dirty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</a:rPr>
                <a:t>57.9</a:t>
              </a:r>
              <a:endParaRPr lang="ko-KR" altLang="en-US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56" name="그룹 55">
            <a:extLst>
              <a:ext uri="{FF2B5EF4-FFF2-40B4-BE49-F238E27FC236}">
                <a16:creationId xmlns:a16="http://schemas.microsoft.com/office/drawing/2014/main" id="{7A2BE05E-5390-4C88-A9C4-74BBB574D0C4}"/>
              </a:ext>
            </a:extLst>
          </p:cNvPr>
          <p:cNvGrpSpPr/>
          <p:nvPr/>
        </p:nvGrpSpPr>
        <p:grpSpPr>
          <a:xfrm>
            <a:off x="6740687" y="2072534"/>
            <a:ext cx="802866" cy="3786700"/>
            <a:chOff x="772955" y="2559952"/>
            <a:chExt cx="802866" cy="3152069"/>
          </a:xfrm>
        </p:grpSpPr>
        <p:sp>
          <p:nvSpPr>
            <p:cNvPr id="57" name="오른쪽 중괄호 56">
              <a:extLst>
                <a:ext uri="{FF2B5EF4-FFF2-40B4-BE49-F238E27FC236}">
                  <a16:creationId xmlns:a16="http://schemas.microsoft.com/office/drawing/2014/main" id="{03BD99FD-B5A6-4456-AF44-CA3B3FBCB4A2}"/>
                </a:ext>
              </a:extLst>
            </p:cNvPr>
            <p:cNvSpPr/>
            <p:nvPr/>
          </p:nvSpPr>
          <p:spPr>
            <a:xfrm rot="10800000">
              <a:off x="1412433" y="5187841"/>
              <a:ext cx="163388" cy="524180"/>
            </a:xfrm>
            <a:prstGeom prst="rightBrace">
              <a:avLst>
                <a:gd name="adj1" fmla="val 49966"/>
                <a:gd name="adj2" fmla="val 50000"/>
              </a:avLst>
            </a:prstGeom>
            <a:ln w="9525">
              <a:solidFill>
                <a:srgbClr val="1E66B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604ABDC0-701A-46A8-AF1D-2F31125E22B8}"/>
                </a:ext>
              </a:extLst>
            </p:cNvPr>
            <p:cNvSpPr txBox="1"/>
            <p:nvPr/>
          </p:nvSpPr>
          <p:spPr>
            <a:xfrm>
              <a:off x="821382" y="5296215"/>
              <a:ext cx="633506" cy="307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dirty="0">
                  <a:solidFill>
                    <a:srgbClr val="1E66B0"/>
                  </a:solidFill>
                  <a:latin typeface="Arial" panose="020B0604020202020204" pitchFamily="34" charset="0"/>
                </a:rPr>
                <a:t>17.0</a:t>
              </a:r>
              <a:endParaRPr lang="ko-KR" altLang="en-US" b="1" dirty="0">
                <a:solidFill>
                  <a:srgbClr val="1E66B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9" name="오른쪽 중괄호 58">
              <a:extLst>
                <a:ext uri="{FF2B5EF4-FFF2-40B4-BE49-F238E27FC236}">
                  <a16:creationId xmlns:a16="http://schemas.microsoft.com/office/drawing/2014/main" id="{4E3A2CBC-FFDA-47A5-A80C-CB6003B207CC}"/>
                </a:ext>
              </a:extLst>
            </p:cNvPr>
            <p:cNvSpPr/>
            <p:nvPr/>
          </p:nvSpPr>
          <p:spPr>
            <a:xfrm flipH="1">
              <a:off x="1412433" y="2559952"/>
              <a:ext cx="163388" cy="2549881"/>
            </a:xfrm>
            <a:prstGeom prst="rightBrace">
              <a:avLst>
                <a:gd name="adj1" fmla="val 49966"/>
                <a:gd name="adj2" fmla="val 51457"/>
              </a:avLst>
            </a:prstGeom>
            <a:ln w="952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E542CA2B-9E40-41E9-BB30-096CA2D58BE7}"/>
                </a:ext>
              </a:extLst>
            </p:cNvPr>
            <p:cNvSpPr txBox="1"/>
            <p:nvPr/>
          </p:nvSpPr>
          <p:spPr>
            <a:xfrm>
              <a:off x="772955" y="3733197"/>
              <a:ext cx="633507" cy="3074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b="1" dirty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</a:rPr>
                <a:t>76.4</a:t>
              </a:r>
              <a:endParaRPr lang="ko-KR" altLang="en-US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7126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95CAF20A-59DA-4803-B6F5-5F28037CF640}"/>
              </a:ext>
            </a:extLst>
          </p:cNvPr>
          <p:cNvSpPr/>
          <p:nvPr/>
        </p:nvSpPr>
        <p:spPr>
          <a:xfrm>
            <a:off x="219105" y="143729"/>
            <a:ext cx="1871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500" b="1" dirty="0">
                <a:latin typeface="+mj-ea"/>
              </a:rPr>
              <a:t>Ⅱ. </a:t>
            </a:r>
            <a:r>
              <a:rPr lang="ko-KR" altLang="en-US" sz="1500" b="1" dirty="0">
                <a:latin typeface="+mj-ea"/>
              </a:rPr>
              <a:t>한국</a:t>
            </a:r>
            <a:endParaRPr lang="en-US" altLang="ko-KR" sz="1500" b="1" dirty="0">
              <a:latin typeface="+mj-ea"/>
            </a:endParaRPr>
          </a:p>
          <a:p>
            <a:pPr algn="ctr"/>
            <a:r>
              <a:rPr lang="ko-KR" altLang="en-US" sz="1500" b="1" dirty="0">
                <a:latin typeface="+mj-ea"/>
              </a:rPr>
              <a:t> 종교생활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FFFDB6-7DD9-4402-A40C-BA424FE9DFA6}"/>
              </a:ext>
            </a:extLst>
          </p:cNvPr>
          <p:cNvSpPr txBox="1"/>
          <p:nvPr/>
        </p:nvSpPr>
        <p:spPr>
          <a:xfrm>
            <a:off x="1768328" y="143837"/>
            <a:ext cx="7895751" cy="517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1990" marR="0" indent="-341630" algn="just" fontAlgn="base" latinLnBrk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6.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개별 종교에 대한 인식 및 경험 </a:t>
            </a: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- (2) </a:t>
            </a:r>
            <a:r>
              <a:rPr lang="ko-KR" altLang="en-US" sz="2000" b="1" kern="0" spc="-5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종교별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 이주민에 대한 태도</a:t>
            </a:r>
          </a:p>
        </p:txBody>
      </p:sp>
      <p:sp>
        <p:nvSpPr>
          <p:cNvPr id="78" name="직사각형 77">
            <a:extLst>
              <a:ext uri="{FF2B5EF4-FFF2-40B4-BE49-F238E27FC236}">
                <a16:creationId xmlns:a16="http://schemas.microsoft.com/office/drawing/2014/main" id="{6C636CF7-7758-47E4-8054-37EB412CCE23}"/>
              </a:ext>
            </a:extLst>
          </p:cNvPr>
          <p:cNvSpPr/>
          <p:nvPr/>
        </p:nvSpPr>
        <p:spPr>
          <a:xfrm>
            <a:off x="7364542" y="1132574"/>
            <a:ext cx="1944763" cy="390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lnSpc>
                <a:spcPct val="160000"/>
              </a:lnSpc>
            </a:pP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(Base=</a:t>
            </a:r>
            <a:r>
              <a:rPr lang="ko-KR" altLang="en-US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전체</a:t>
            </a: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 N=455, %)</a:t>
            </a:r>
          </a:p>
        </p:txBody>
      </p:sp>
      <p:graphicFrame>
        <p:nvGraphicFramePr>
          <p:cNvPr id="27" name="개체 2">
            <a:extLst>
              <a:ext uri="{FF2B5EF4-FFF2-40B4-BE49-F238E27FC236}">
                <a16:creationId xmlns:a16="http://schemas.microsoft.com/office/drawing/2014/main" id="{8E90566D-9182-4EDE-A342-0257C4F5C1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0593050"/>
              </p:ext>
            </p:extLst>
          </p:nvPr>
        </p:nvGraphicFramePr>
        <p:xfrm>
          <a:off x="466725" y="1924050"/>
          <a:ext cx="9010650" cy="3411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8" name="Group 94">
            <a:extLst>
              <a:ext uri="{FF2B5EF4-FFF2-40B4-BE49-F238E27FC236}">
                <a16:creationId xmlns:a16="http://schemas.microsoft.com/office/drawing/2014/main" id="{A1FFC149-64B5-42AD-9FA7-0C70B106F7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815422"/>
              </p:ext>
            </p:extLst>
          </p:nvPr>
        </p:nvGraphicFramePr>
        <p:xfrm>
          <a:off x="645200" y="5276957"/>
          <a:ext cx="8664105" cy="558165"/>
        </p:xfrm>
        <a:graphic>
          <a:graphicData uri="http://schemas.openxmlformats.org/drawingml/2006/table">
            <a:tbl>
              <a:tblPr/>
              <a:tblGrid>
                <a:gridCol w="2888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8035">
                  <a:extLst>
                    <a:ext uri="{9D8B030D-6E8A-4147-A177-3AD203B41FA5}">
                      <a16:colId xmlns:a16="http://schemas.microsoft.com/office/drawing/2014/main" val="3139970381"/>
                    </a:ext>
                  </a:extLst>
                </a:gridCol>
                <a:gridCol w="2888035">
                  <a:extLst>
                    <a:ext uri="{9D8B030D-6E8A-4147-A177-3AD203B41FA5}">
                      <a16:colId xmlns:a16="http://schemas.microsoft.com/office/drawing/2014/main" val="422426254"/>
                    </a:ext>
                  </a:extLst>
                </a:gridCol>
              </a:tblGrid>
              <a:tr h="426358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이주민에게 애정을 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가장 많이 갖고 있는 종교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이주민의 어려움을 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가장 잘 이해하는 종교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이주민에게 실질적인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도움을 주는 종교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1014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9957EAE0-601C-4AF6-9FB0-C2F6FF7E77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813311"/>
              </p:ext>
            </p:extLst>
          </p:nvPr>
        </p:nvGraphicFramePr>
        <p:xfrm>
          <a:off x="570403" y="1287647"/>
          <a:ext cx="8943312" cy="49203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9212">
                  <a:extLst>
                    <a:ext uri="{9D8B030D-6E8A-4147-A177-3AD203B41FA5}">
                      <a16:colId xmlns:a16="http://schemas.microsoft.com/office/drawing/2014/main" val="4283541094"/>
                    </a:ext>
                  </a:extLst>
                </a:gridCol>
                <a:gridCol w="7474100">
                  <a:extLst>
                    <a:ext uri="{9D8B030D-6E8A-4147-A177-3AD203B41FA5}">
                      <a16:colId xmlns:a16="http://schemas.microsoft.com/office/drawing/2014/main" val="3141606511"/>
                    </a:ext>
                  </a:extLst>
                </a:gridCol>
              </a:tblGrid>
              <a:tr h="36221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>
                          <a:latin typeface="+mn-ea"/>
                          <a:ea typeface="+mn-ea"/>
                        </a:rPr>
                        <a:t>구분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B2D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>
                          <a:latin typeface="+mn-ea"/>
                          <a:ea typeface="+mn-ea"/>
                        </a:rPr>
                        <a:t>내용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B2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993762"/>
                  </a:ext>
                </a:extLst>
              </a:tr>
              <a:tr h="54479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>
                          <a:latin typeface="+mn-ea"/>
                          <a:ea typeface="+mn-ea"/>
                        </a:rPr>
                        <a:t>조사 대상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fontAlgn="base" latinLnBrk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</a:pP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안산시 이주민상담센터 방문 이주민 </a:t>
                      </a:r>
                      <a:r>
                        <a:rPr lang="en-US" altLang="ko-KR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455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명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1375740"/>
                  </a:ext>
                </a:extLst>
              </a:tr>
              <a:tr h="5474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>
                          <a:latin typeface="+mn-ea"/>
                          <a:ea typeface="+mn-ea"/>
                        </a:rPr>
                        <a:t>조사 방법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</a:pP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안산시 이주민상담센터에 방문을 한 </a:t>
                      </a:r>
                      <a:r>
                        <a:rPr lang="en-US" altLang="ko-KR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10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개 국가의 이주민들에게 들에게 자국민 상담원의 </a:t>
                      </a:r>
                      <a:endParaRPr lang="en-US" altLang="ko-KR" sz="1400" kern="0" spc="-5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  <a:p>
                      <a:pPr marL="342900" marR="0" lvl="0" indent="-342900" algn="l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</a:pP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지도하에 설문지 자기 </a:t>
                      </a:r>
                      <a:r>
                        <a:rPr lang="ko-KR" altLang="en-US" sz="1400" kern="0" spc="-5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기입식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조사 실행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4911149"/>
                  </a:ext>
                </a:extLst>
              </a:tr>
              <a:tr h="67351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>
                          <a:latin typeface="+mn-ea"/>
                          <a:ea typeface="+mn-ea"/>
                        </a:rPr>
                        <a:t>표본 규모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fontAlgn="base" latinLnBrk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</a:pP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총 </a:t>
                      </a:r>
                      <a:r>
                        <a:rPr lang="en-US" altLang="ko-KR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10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개 국가 </a:t>
                      </a:r>
                      <a:r>
                        <a:rPr lang="en-US" altLang="ko-KR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455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명 </a:t>
                      </a:r>
                      <a:r>
                        <a:rPr lang="en-US" altLang="ko-KR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유효 표본</a:t>
                      </a:r>
                      <a:r>
                        <a:rPr lang="en-US" altLang="ko-KR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)</a:t>
                      </a:r>
                      <a:endParaRPr lang="en-US" altLang="ko-KR" sz="14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  <a:ea typeface="+mn-ea"/>
                      </a:endParaRPr>
                    </a:p>
                    <a:p>
                      <a:pPr marL="342900" marR="0" lvl="0" indent="-342900" algn="l" fontAlgn="base" latinLnBrk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</a:pPr>
                      <a:r>
                        <a:rPr lang="en-US" altLang="ko-KR" sz="1200" kern="0" spc="0" baseline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+mn-ea"/>
                        </a:rPr>
                        <a:t>  - </a:t>
                      </a:r>
                      <a:r>
                        <a:rPr lang="ko-KR" altLang="en-US" sz="12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국가 선정 근거</a:t>
                      </a:r>
                      <a:r>
                        <a:rPr lang="en-US" altLang="ko-KR" sz="12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</a:t>
                      </a:r>
                      <a:r>
                        <a:rPr lang="ko-KR" altLang="en-US" sz="12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안산시 외국인 거주민 비율과 비교</a:t>
                      </a:r>
                      <a:r>
                        <a:rPr lang="en-US" altLang="ko-KR" sz="12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2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가장 비율이 높은 </a:t>
                      </a:r>
                      <a:r>
                        <a:rPr lang="en-US" altLang="ko-KR" sz="12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10</a:t>
                      </a:r>
                      <a:r>
                        <a:rPr lang="ko-KR" altLang="en-US" sz="12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개 국가 선정</a:t>
                      </a:r>
                      <a:endParaRPr lang="en-US" altLang="ko-KR" sz="1200" kern="0" spc="-5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  <a:p>
                      <a:pPr marL="342900" marR="0" lvl="0" indent="-342900" algn="l" fontAlgn="base" latinLnBrk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</a:pPr>
                      <a:r>
                        <a:rPr lang="en-US" altLang="ko-KR" sz="12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     (</a:t>
                      </a:r>
                      <a:r>
                        <a:rPr lang="ko-KR" altLang="en-US" sz="12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중국</a:t>
                      </a:r>
                      <a:r>
                        <a:rPr lang="en-US" altLang="ko-KR" sz="12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</a:t>
                      </a:r>
                      <a:r>
                        <a:rPr lang="ko-KR" altLang="en-US" sz="12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우즈베키스탄</a:t>
                      </a:r>
                      <a:r>
                        <a:rPr lang="en-US" altLang="ko-KR" sz="12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</a:t>
                      </a:r>
                      <a:r>
                        <a:rPr lang="ko-KR" altLang="en-US" sz="12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러시아</a:t>
                      </a:r>
                      <a:r>
                        <a:rPr lang="en-US" altLang="ko-KR" sz="12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2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카자흐스탄</a:t>
                      </a:r>
                      <a:r>
                        <a:rPr lang="en-US" altLang="ko-KR" sz="12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</a:t>
                      </a:r>
                      <a:r>
                        <a:rPr lang="ko-KR" altLang="en-US" sz="12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베트남</a:t>
                      </a:r>
                      <a:r>
                        <a:rPr lang="en-US" altLang="ko-KR" sz="12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</a:t>
                      </a:r>
                      <a:r>
                        <a:rPr lang="ko-KR" altLang="en-US" sz="12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인도네시아</a:t>
                      </a:r>
                      <a:r>
                        <a:rPr lang="en-US" altLang="ko-KR" sz="12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</a:t>
                      </a:r>
                      <a:r>
                        <a:rPr lang="ko-KR" altLang="en-US" sz="12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필리핀</a:t>
                      </a:r>
                      <a:r>
                        <a:rPr lang="en-US" altLang="ko-KR" sz="12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</a:t>
                      </a:r>
                      <a:r>
                        <a:rPr lang="ko-KR" altLang="en-US" sz="12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네팔</a:t>
                      </a:r>
                      <a:r>
                        <a:rPr lang="en-US" altLang="ko-KR" sz="12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</a:t>
                      </a:r>
                      <a:r>
                        <a:rPr lang="ko-KR" altLang="en-US" sz="12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캄보디아</a:t>
                      </a:r>
                      <a:r>
                        <a:rPr lang="en-US" altLang="ko-KR" sz="12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</a:t>
                      </a:r>
                      <a:r>
                        <a:rPr lang="ko-KR" altLang="en-US" sz="12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태국</a:t>
                      </a:r>
                      <a:r>
                        <a:rPr lang="en-US" altLang="ko-KR" sz="12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) 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5117070"/>
                  </a:ext>
                </a:extLst>
              </a:tr>
              <a:tr h="54479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>
                          <a:latin typeface="+mn-ea"/>
                          <a:ea typeface="+mn-ea"/>
                        </a:rPr>
                        <a:t>표본 추출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fontAlgn="base" latinLnBrk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</a:pP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국적 등록외국인 현황 기준 비례할당 및 가중치 적용*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3984583"/>
                  </a:ext>
                </a:extLst>
              </a:tr>
              <a:tr h="54479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>
                          <a:latin typeface="+mn-ea"/>
                          <a:ea typeface="+mn-ea"/>
                        </a:rPr>
                        <a:t>자료 처리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수집된 자료는 통계패키지 </a:t>
                      </a:r>
                      <a:r>
                        <a:rPr lang="en-US" altLang="ko-KR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SPSS 18.0 for Windows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로 분석함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1676565"/>
                  </a:ext>
                </a:extLst>
              </a:tr>
              <a:tr h="54479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>
                          <a:latin typeface="+mn-ea"/>
                          <a:ea typeface="+mn-ea"/>
                        </a:rPr>
                        <a:t>조사 기간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2022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년 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7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월 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4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일 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~ 8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월 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22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일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(50</a:t>
                      </a: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일간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)**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9442334"/>
                  </a:ext>
                </a:extLst>
              </a:tr>
              <a:tr h="54479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>
                          <a:latin typeface="+mn-ea"/>
                          <a:ea typeface="+mn-ea"/>
                        </a:rPr>
                        <a:t>조사 의뢰 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안산제일교회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8206279"/>
                  </a:ext>
                </a:extLst>
              </a:tr>
              <a:tr h="54479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>
                          <a:latin typeface="+mn-ea"/>
                          <a:ea typeface="+mn-ea"/>
                        </a:rPr>
                        <a:t>조사 기관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㈜</a:t>
                      </a:r>
                      <a:r>
                        <a:rPr lang="ko-KR" altLang="en-US" sz="1400" kern="120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지앤컴리서치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7023288"/>
                  </a:ext>
                </a:extLst>
              </a:tr>
            </a:tbl>
          </a:graphicData>
        </a:graphic>
      </p:graphicFrame>
      <p:sp>
        <p:nvSpPr>
          <p:cNvPr id="11" name="직사각형 10">
            <a:extLst>
              <a:ext uri="{FF2B5EF4-FFF2-40B4-BE49-F238E27FC236}">
                <a16:creationId xmlns:a16="http://schemas.microsoft.com/office/drawing/2014/main" id="{C81E663F-1A7A-4309-91CB-4D96925A6E44}"/>
              </a:ext>
            </a:extLst>
          </p:cNvPr>
          <p:cNvSpPr/>
          <p:nvPr/>
        </p:nvSpPr>
        <p:spPr>
          <a:xfrm>
            <a:off x="570403" y="256431"/>
            <a:ext cx="1175322" cy="3709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8" indent="-342908" fontAlgn="base" latinLnBrk="1">
              <a:lnSpc>
                <a:spcPct val="110000"/>
              </a:lnSpc>
              <a:buFont typeface="Wingdings" panose="05000000000000000000" pitchFamily="2" charset="2"/>
            </a:pPr>
            <a:r>
              <a:rPr lang="ko-KR" altLang="en-US" b="1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조사 개요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A94D51-3125-47D1-BD34-4CA69CE251FA}"/>
              </a:ext>
            </a:extLst>
          </p:cNvPr>
          <p:cNvSpPr txBox="1"/>
          <p:nvPr/>
        </p:nvSpPr>
        <p:spPr>
          <a:xfrm>
            <a:off x="2069578" y="195694"/>
            <a:ext cx="1534394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900" b="1" dirty="0">
                <a:solidFill>
                  <a:prstClr val="black"/>
                </a:solidFill>
                <a:latin typeface="맑은 고딕"/>
              </a:rPr>
              <a:t>1. </a:t>
            </a:r>
            <a:r>
              <a:rPr lang="ko-KR" altLang="en-US" sz="1900" b="1" dirty="0">
                <a:solidFill>
                  <a:prstClr val="black"/>
                </a:solidFill>
                <a:latin typeface="맑은 고딕"/>
              </a:rPr>
              <a:t>조사 설계</a:t>
            </a:r>
          </a:p>
        </p:txBody>
      </p:sp>
    </p:spTree>
    <p:extLst>
      <p:ext uri="{BB962C8B-B14F-4D97-AF65-F5344CB8AC3E}">
        <p14:creationId xmlns:p14="http://schemas.microsoft.com/office/powerpoint/2010/main" val="17210717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95CAF20A-59DA-4803-B6F5-5F28037CF640}"/>
              </a:ext>
            </a:extLst>
          </p:cNvPr>
          <p:cNvSpPr/>
          <p:nvPr/>
        </p:nvSpPr>
        <p:spPr>
          <a:xfrm>
            <a:off x="219105" y="143729"/>
            <a:ext cx="1871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500" b="1" dirty="0">
                <a:latin typeface="+mj-ea"/>
              </a:rPr>
              <a:t>Ⅱ. </a:t>
            </a:r>
            <a:r>
              <a:rPr lang="ko-KR" altLang="en-US" sz="1500" b="1" dirty="0">
                <a:latin typeface="+mj-ea"/>
              </a:rPr>
              <a:t>한국</a:t>
            </a:r>
            <a:endParaRPr lang="en-US" altLang="ko-KR" sz="1500" b="1" dirty="0">
              <a:latin typeface="+mj-ea"/>
            </a:endParaRPr>
          </a:p>
          <a:p>
            <a:pPr algn="ctr"/>
            <a:r>
              <a:rPr lang="ko-KR" altLang="en-US" sz="1500" b="1" dirty="0">
                <a:latin typeface="+mj-ea"/>
              </a:rPr>
              <a:t> 종교생활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FFFDB6-7DD9-4402-A40C-BA424FE9DFA6}"/>
              </a:ext>
            </a:extLst>
          </p:cNvPr>
          <p:cNvSpPr txBox="1"/>
          <p:nvPr/>
        </p:nvSpPr>
        <p:spPr>
          <a:xfrm>
            <a:off x="1645712" y="143837"/>
            <a:ext cx="7645683" cy="517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1990" marR="0" indent="-341630" algn="just" fontAlgn="base" latinLnBrk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6.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개별 종교에 대한 인식 및 경험 </a:t>
            </a: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- (3)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한국에서 전도 받은 경험</a:t>
            </a:r>
          </a:p>
        </p:txBody>
      </p:sp>
      <p:sp>
        <p:nvSpPr>
          <p:cNvPr id="78" name="직사각형 77">
            <a:extLst>
              <a:ext uri="{FF2B5EF4-FFF2-40B4-BE49-F238E27FC236}">
                <a16:creationId xmlns:a16="http://schemas.microsoft.com/office/drawing/2014/main" id="{6C636CF7-7758-47E4-8054-37EB412CCE23}"/>
              </a:ext>
            </a:extLst>
          </p:cNvPr>
          <p:cNvSpPr/>
          <p:nvPr/>
        </p:nvSpPr>
        <p:spPr>
          <a:xfrm>
            <a:off x="7364542" y="1132574"/>
            <a:ext cx="1944763" cy="390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lnSpc>
                <a:spcPct val="160000"/>
              </a:lnSpc>
            </a:pP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(Base=</a:t>
            </a:r>
            <a:r>
              <a:rPr lang="ko-KR" altLang="en-US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전체</a:t>
            </a: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 N=455, %)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F5446D82-B1AC-4E8C-BA66-0ED733694F15}"/>
              </a:ext>
            </a:extLst>
          </p:cNvPr>
          <p:cNvGrpSpPr/>
          <p:nvPr/>
        </p:nvGrpSpPr>
        <p:grpSpPr>
          <a:xfrm>
            <a:off x="3095859" y="1957311"/>
            <a:ext cx="3580758" cy="3685250"/>
            <a:chOff x="1756999" y="5052916"/>
            <a:chExt cx="1566830" cy="1612550"/>
          </a:xfrm>
        </p:grpSpPr>
        <p:graphicFrame>
          <p:nvGraphicFramePr>
            <p:cNvPr id="8" name="차트 7">
              <a:extLst>
                <a:ext uri="{FF2B5EF4-FFF2-40B4-BE49-F238E27FC236}">
                  <a16:creationId xmlns:a16="http://schemas.microsoft.com/office/drawing/2014/main" id="{66F8B2AD-9D42-4C9E-99DC-F87374EBDDBD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159223611"/>
                </p:ext>
              </p:extLst>
            </p:nvPr>
          </p:nvGraphicFramePr>
          <p:xfrm>
            <a:off x="1756999" y="5052916"/>
            <a:ext cx="1566830" cy="16125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1" name="타원 10">
              <a:extLst>
                <a:ext uri="{FF2B5EF4-FFF2-40B4-BE49-F238E27FC236}">
                  <a16:creationId xmlns:a16="http://schemas.microsoft.com/office/drawing/2014/main" id="{B6980128-5540-4CC0-891E-F71618555281}"/>
                </a:ext>
              </a:extLst>
            </p:cNvPr>
            <p:cNvSpPr/>
            <p:nvPr/>
          </p:nvSpPr>
          <p:spPr>
            <a:xfrm>
              <a:off x="2151797" y="5456792"/>
              <a:ext cx="775220" cy="800226"/>
            </a:xfrm>
            <a:prstGeom prst="ellipse">
              <a:avLst/>
            </a:prstGeom>
            <a:noFill/>
            <a:ln w="127000" cap="flat" cmpd="sng" algn="ctr">
              <a:solidFill>
                <a:sysClr val="window" lastClr="FFFFFF">
                  <a:alpha val="4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1" i="0" u="none" strike="noStrike" kern="0" cap="none" spc="0" normalizeH="0" baseline="0" noProof="0">
                <a:ln>
                  <a:solidFill>
                    <a:prstClr val="white">
                      <a:lumMod val="65000"/>
                      <a:alpha val="0"/>
                    </a:prstClr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</a:endParaRPr>
            </a:p>
          </p:txBody>
        </p:sp>
      </p:grp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B3FD1CD4-92EC-40BE-9E0D-5911F5893555}"/>
              </a:ext>
            </a:extLst>
          </p:cNvPr>
          <p:cNvSpPr/>
          <p:nvPr/>
        </p:nvSpPr>
        <p:spPr>
          <a:xfrm>
            <a:off x="3311362" y="2935811"/>
            <a:ext cx="821059" cy="7571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 latinLnBrk="0">
              <a:lnSpc>
                <a:spcPct val="120000"/>
              </a:lnSpc>
              <a:defRPr/>
            </a:pPr>
            <a:r>
              <a:rPr lang="ko-KR" altLang="en-US" b="1" kern="0" spc="-4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prstClr val="black"/>
                </a:solidFill>
                <a:latin typeface="맑은 고딕" panose="020B0503020000020004" pitchFamily="50" charset="-127"/>
                <a:cs typeface="Arial" charset="0"/>
              </a:rPr>
              <a:t>없다</a:t>
            </a:r>
            <a:br>
              <a:rPr lang="en-US" altLang="ko-KR" b="1" kern="0" spc="-4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prstClr val="black"/>
                </a:solidFill>
                <a:latin typeface="맑은 고딕" panose="020B0503020000020004" pitchFamily="50" charset="-127"/>
                <a:cs typeface="Arial" charset="0"/>
              </a:rPr>
            </a:br>
            <a:r>
              <a:rPr lang="en-US" altLang="ko-KR" b="1" kern="0" spc="-4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prstClr val="black"/>
                </a:solidFill>
                <a:latin typeface="맑은 고딕" panose="020B0503020000020004" pitchFamily="50" charset="-127"/>
                <a:cs typeface="Arial" charset="0"/>
              </a:rPr>
              <a:t>71.0%</a:t>
            </a:r>
            <a:endParaRPr lang="ko-KR" altLang="en-US" b="1" kern="0" spc="-40" dirty="0">
              <a:ln>
                <a:solidFill>
                  <a:srgbClr val="4F81BD">
                    <a:alpha val="0"/>
                  </a:srgbClr>
                </a:solidFill>
              </a:ln>
              <a:solidFill>
                <a:prstClr val="black"/>
              </a:solidFill>
              <a:latin typeface="맑은 고딕" panose="020B0503020000020004" pitchFamily="50" charset="-127"/>
              <a:cs typeface="Arial" charset="0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6DC9D950-61BF-42FF-B288-CAE62941711A}"/>
              </a:ext>
            </a:extLst>
          </p:cNvPr>
          <p:cNvSpPr/>
          <p:nvPr/>
        </p:nvSpPr>
        <p:spPr>
          <a:xfrm>
            <a:off x="5812661" y="3127131"/>
            <a:ext cx="821059" cy="7571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 latinLnBrk="0">
              <a:lnSpc>
                <a:spcPct val="120000"/>
              </a:lnSpc>
              <a:defRPr/>
            </a:pPr>
            <a:r>
              <a:rPr lang="ko-KR" altLang="en-US" b="1" kern="0" spc="-4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bg1"/>
                </a:solidFill>
                <a:latin typeface="맑은 고딕" panose="020B0503020000020004" pitchFamily="50" charset="-127"/>
                <a:cs typeface="Arial" charset="0"/>
              </a:rPr>
              <a:t>있다</a:t>
            </a:r>
            <a:endParaRPr lang="en-US" altLang="ko-KR" b="1" kern="0" spc="-40" dirty="0">
              <a:ln>
                <a:solidFill>
                  <a:srgbClr val="4F81BD">
                    <a:alpha val="0"/>
                  </a:srgbClr>
                </a:solidFill>
              </a:ln>
              <a:solidFill>
                <a:schemeClr val="bg1"/>
              </a:solidFill>
              <a:latin typeface="맑은 고딕" panose="020B0503020000020004" pitchFamily="50" charset="-127"/>
              <a:cs typeface="Arial" charset="0"/>
            </a:endParaRPr>
          </a:p>
          <a:p>
            <a:pPr algn="ctr" fontAlgn="ctr" latinLnBrk="0">
              <a:lnSpc>
                <a:spcPct val="120000"/>
              </a:lnSpc>
              <a:defRPr/>
            </a:pPr>
            <a:r>
              <a:rPr lang="en-US" altLang="ko-KR" b="1" kern="0" spc="-4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bg1"/>
                </a:solidFill>
                <a:latin typeface="맑은 고딕" panose="020B0503020000020004" pitchFamily="50" charset="-127"/>
                <a:cs typeface="Arial" charset="0"/>
              </a:rPr>
              <a:t>29.0%</a:t>
            </a:r>
          </a:p>
        </p:txBody>
      </p:sp>
    </p:spTree>
    <p:extLst>
      <p:ext uri="{BB962C8B-B14F-4D97-AF65-F5344CB8AC3E}">
        <p14:creationId xmlns:p14="http://schemas.microsoft.com/office/powerpoint/2010/main" val="17775331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95CAF20A-59DA-4803-B6F5-5F28037CF640}"/>
              </a:ext>
            </a:extLst>
          </p:cNvPr>
          <p:cNvSpPr/>
          <p:nvPr/>
        </p:nvSpPr>
        <p:spPr>
          <a:xfrm>
            <a:off x="219105" y="143729"/>
            <a:ext cx="1871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500" b="1" dirty="0">
                <a:latin typeface="+mj-ea"/>
              </a:rPr>
              <a:t>Ⅱ. </a:t>
            </a:r>
            <a:r>
              <a:rPr lang="ko-KR" altLang="en-US" sz="1500" b="1" dirty="0">
                <a:latin typeface="+mj-ea"/>
              </a:rPr>
              <a:t>한국</a:t>
            </a:r>
            <a:endParaRPr lang="en-US" altLang="ko-KR" sz="1500" b="1" dirty="0">
              <a:latin typeface="+mj-ea"/>
            </a:endParaRPr>
          </a:p>
          <a:p>
            <a:pPr algn="ctr"/>
            <a:r>
              <a:rPr lang="ko-KR" altLang="en-US" sz="1500" b="1" dirty="0">
                <a:latin typeface="+mj-ea"/>
              </a:rPr>
              <a:t> 종교생활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FFFDB6-7DD9-4402-A40C-BA424FE9DFA6}"/>
              </a:ext>
            </a:extLst>
          </p:cNvPr>
          <p:cNvSpPr txBox="1"/>
          <p:nvPr/>
        </p:nvSpPr>
        <p:spPr>
          <a:xfrm>
            <a:off x="1645712" y="143837"/>
            <a:ext cx="7645683" cy="517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1990" marR="0" indent="-341630" algn="just" fontAlgn="base" latinLnBrk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6.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개별 종교에 대한 인식 및 경험 </a:t>
            </a: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- (4)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한국에서 전도 받은 종교</a:t>
            </a:r>
          </a:p>
        </p:txBody>
      </p:sp>
      <p:sp>
        <p:nvSpPr>
          <p:cNvPr id="78" name="직사각형 77">
            <a:extLst>
              <a:ext uri="{FF2B5EF4-FFF2-40B4-BE49-F238E27FC236}">
                <a16:creationId xmlns:a16="http://schemas.microsoft.com/office/drawing/2014/main" id="{6C636CF7-7758-47E4-8054-37EB412CCE23}"/>
              </a:ext>
            </a:extLst>
          </p:cNvPr>
          <p:cNvSpPr/>
          <p:nvPr/>
        </p:nvSpPr>
        <p:spPr>
          <a:xfrm>
            <a:off x="5006527" y="1692716"/>
            <a:ext cx="4302781" cy="390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lnSpc>
                <a:spcPct val="160000"/>
              </a:lnSpc>
            </a:pP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(Base=</a:t>
            </a:r>
            <a:r>
              <a:rPr lang="ko-KR" altLang="en-US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한국에서 전도 받은 경험이 있는 자</a:t>
            </a: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 N=132, %)</a:t>
            </a:r>
            <a:endParaRPr lang="ko-KR" altLang="en-US" sz="1400" kern="0" spc="-50" dirty="0">
              <a:solidFill>
                <a:srgbClr val="000000"/>
              </a:solidFill>
              <a:latin typeface="맑은 고딕" panose="020B0503020000020004" pitchFamily="50" charset="-127"/>
            </a:endParaRPr>
          </a:p>
        </p:txBody>
      </p:sp>
      <p:graphicFrame>
        <p:nvGraphicFramePr>
          <p:cNvPr id="14" name="개체 2">
            <a:extLst>
              <a:ext uri="{FF2B5EF4-FFF2-40B4-BE49-F238E27FC236}">
                <a16:creationId xmlns:a16="http://schemas.microsoft.com/office/drawing/2014/main" id="{2968548F-35AD-4C05-A524-08F9B682ED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3609713"/>
              </p:ext>
            </p:extLst>
          </p:nvPr>
        </p:nvGraphicFramePr>
        <p:xfrm>
          <a:off x="466725" y="1924050"/>
          <a:ext cx="9010650" cy="3411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Group 94">
            <a:extLst>
              <a:ext uri="{FF2B5EF4-FFF2-40B4-BE49-F238E27FC236}">
                <a16:creationId xmlns:a16="http://schemas.microsoft.com/office/drawing/2014/main" id="{0EFC7767-B999-41ED-9D8B-5BA208188C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665929"/>
              </p:ext>
            </p:extLst>
          </p:nvPr>
        </p:nvGraphicFramePr>
        <p:xfrm>
          <a:off x="645200" y="5276957"/>
          <a:ext cx="8664108" cy="426358"/>
        </p:xfrm>
        <a:graphic>
          <a:graphicData uri="http://schemas.openxmlformats.org/drawingml/2006/table">
            <a:tbl>
              <a:tblPr/>
              <a:tblGrid>
                <a:gridCol w="1444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018">
                  <a:extLst>
                    <a:ext uri="{9D8B030D-6E8A-4147-A177-3AD203B41FA5}">
                      <a16:colId xmlns:a16="http://schemas.microsoft.com/office/drawing/2014/main" val="3139970381"/>
                    </a:ext>
                  </a:extLst>
                </a:gridCol>
                <a:gridCol w="1444018">
                  <a:extLst>
                    <a:ext uri="{9D8B030D-6E8A-4147-A177-3AD203B41FA5}">
                      <a16:colId xmlns:a16="http://schemas.microsoft.com/office/drawing/2014/main" val="422426254"/>
                    </a:ext>
                  </a:extLst>
                </a:gridCol>
                <a:gridCol w="1444018">
                  <a:extLst>
                    <a:ext uri="{9D8B030D-6E8A-4147-A177-3AD203B41FA5}">
                      <a16:colId xmlns:a16="http://schemas.microsoft.com/office/drawing/2014/main" val="3331492839"/>
                    </a:ext>
                  </a:extLst>
                </a:gridCol>
                <a:gridCol w="1444018">
                  <a:extLst>
                    <a:ext uri="{9D8B030D-6E8A-4147-A177-3AD203B41FA5}">
                      <a16:colId xmlns:a16="http://schemas.microsoft.com/office/drawing/2014/main" val="3183433296"/>
                    </a:ext>
                  </a:extLst>
                </a:gridCol>
                <a:gridCol w="1444018">
                  <a:extLst>
                    <a:ext uri="{9D8B030D-6E8A-4147-A177-3AD203B41FA5}">
                      <a16:colId xmlns:a16="http://schemas.microsoft.com/office/drawing/2014/main" val="1266061644"/>
                    </a:ext>
                  </a:extLst>
                </a:gridCol>
              </a:tblGrid>
              <a:tr h="426358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개신교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불교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카톨릭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이슬람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힌두교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기타</a:t>
                      </a:r>
                      <a:r>
                        <a:rPr kumimoji="1" lang="en-US" altLang="ko-KR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/</a:t>
                      </a:r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무응답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20327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95CAF20A-59DA-4803-B6F5-5F28037CF640}"/>
              </a:ext>
            </a:extLst>
          </p:cNvPr>
          <p:cNvSpPr/>
          <p:nvPr/>
        </p:nvSpPr>
        <p:spPr>
          <a:xfrm>
            <a:off x="219105" y="143729"/>
            <a:ext cx="1871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500" b="1" dirty="0">
                <a:latin typeface="+mj-ea"/>
              </a:rPr>
              <a:t>Ⅱ. </a:t>
            </a:r>
            <a:r>
              <a:rPr lang="ko-KR" altLang="en-US" sz="1500" b="1" dirty="0">
                <a:latin typeface="+mj-ea"/>
              </a:rPr>
              <a:t>한국</a:t>
            </a:r>
            <a:endParaRPr lang="en-US" altLang="ko-KR" sz="1500" b="1" dirty="0">
              <a:latin typeface="+mj-ea"/>
            </a:endParaRPr>
          </a:p>
          <a:p>
            <a:pPr algn="ctr"/>
            <a:r>
              <a:rPr lang="ko-KR" altLang="en-US" sz="1500" b="1" dirty="0">
                <a:latin typeface="+mj-ea"/>
              </a:rPr>
              <a:t> 종교생활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FFFDB6-7DD9-4402-A40C-BA424FE9DFA6}"/>
              </a:ext>
            </a:extLst>
          </p:cNvPr>
          <p:cNvSpPr txBox="1"/>
          <p:nvPr/>
        </p:nvSpPr>
        <p:spPr>
          <a:xfrm>
            <a:off x="1549208" y="132921"/>
            <a:ext cx="8242492" cy="517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1990" marR="0" indent="-341630" algn="just" fontAlgn="base" latinLnBrk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6.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개별 종교에 대한 인식 및 경험 </a:t>
            </a: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- (5)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종교 행사 참석 후에 생긴 호감</a:t>
            </a:r>
          </a:p>
        </p:txBody>
      </p:sp>
      <p:graphicFrame>
        <p:nvGraphicFramePr>
          <p:cNvPr id="11" name="개체 2">
            <a:extLst>
              <a:ext uri="{FF2B5EF4-FFF2-40B4-BE49-F238E27FC236}">
                <a16:creationId xmlns:a16="http://schemas.microsoft.com/office/drawing/2014/main" id="{EAF607D1-2DBF-4743-B856-3BBEFF8D11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7923607"/>
              </p:ext>
            </p:extLst>
          </p:nvPr>
        </p:nvGraphicFramePr>
        <p:xfrm>
          <a:off x="466725" y="2234823"/>
          <a:ext cx="9010650" cy="3411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oup 94">
            <a:extLst>
              <a:ext uri="{FF2B5EF4-FFF2-40B4-BE49-F238E27FC236}">
                <a16:creationId xmlns:a16="http://schemas.microsoft.com/office/drawing/2014/main" id="{E455456C-5030-4B39-854A-1CAE39B549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366613"/>
              </p:ext>
            </p:extLst>
          </p:nvPr>
        </p:nvGraphicFramePr>
        <p:xfrm>
          <a:off x="645200" y="5587730"/>
          <a:ext cx="8664100" cy="832485"/>
        </p:xfrm>
        <a:graphic>
          <a:graphicData uri="http://schemas.openxmlformats.org/drawingml/2006/table">
            <a:tbl>
              <a:tblPr/>
              <a:tblGrid>
                <a:gridCol w="1732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2820">
                  <a:extLst>
                    <a:ext uri="{9D8B030D-6E8A-4147-A177-3AD203B41FA5}">
                      <a16:colId xmlns:a16="http://schemas.microsoft.com/office/drawing/2014/main" val="2270891237"/>
                    </a:ext>
                  </a:extLst>
                </a:gridCol>
                <a:gridCol w="1732820">
                  <a:extLst>
                    <a:ext uri="{9D8B030D-6E8A-4147-A177-3AD203B41FA5}">
                      <a16:colId xmlns:a16="http://schemas.microsoft.com/office/drawing/2014/main" val="3430765699"/>
                    </a:ext>
                  </a:extLst>
                </a:gridCol>
                <a:gridCol w="1732820">
                  <a:extLst>
                    <a:ext uri="{9D8B030D-6E8A-4147-A177-3AD203B41FA5}">
                      <a16:colId xmlns:a16="http://schemas.microsoft.com/office/drawing/2014/main" val="688392253"/>
                    </a:ext>
                  </a:extLst>
                </a:gridCol>
                <a:gridCol w="1732820">
                  <a:extLst>
                    <a:ext uri="{9D8B030D-6E8A-4147-A177-3AD203B41FA5}">
                      <a16:colId xmlns:a16="http://schemas.microsoft.com/office/drawing/2014/main" val="3883273035"/>
                    </a:ext>
                  </a:extLst>
                </a:gridCol>
              </a:tblGrid>
              <a:tr h="426358"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전혀 호감이 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가지 않았다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별로 호감이 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가지 않았다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약간 호감이 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갔다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매우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호감이 갔다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잘 모르겠다</a:t>
                      </a:r>
                      <a:r>
                        <a:rPr kumimoji="1" lang="en-US" altLang="ko-KR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/</a:t>
                      </a:r>
                    </a:p>
                    <a:p>
                      <a:pPr marL="0" algn="ctr" defTabSz="914400" rtl="0" eaLnBrk="1" fontAlgn="b" latinLnBrk="1" hangingPunct="1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무응답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marL="0" algn="ctr" defTabSz="914400" rtl="0" eaLnBrk="1" fontAlgn="b" latinLnBrk="1" hangingPunct="1"/>
                      <a:endParaRPr kumimoji="1" lang="ko-KR" altLang="en-US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자유형: 도형 12">
            <a:extLst>
              <a:ext uri="{FF2B5EF4-FFF2-40B4-BE49-F238E27FC236}">
                <a16:creationId xmlns:a16="http://schemas.microsoft.com/office/drawing/2014/main" id="{819C52CD-73F5-4869-AB45-E637249AA6FE}"/>
              </a:ext>
            </a:extLst>
          </p:cNvPr>
          <p:cNvSpPr/>
          <p:nvPr/>
        </p:nvSpPr>
        <p:spPr>
          <a:xfrm>
            <a:off x="1488392" y="3133067"/>
            <a:ext cx="1749038" cy="1931617"/>
          </a:xfrm>
          <a:custGeom>
            <a:avLst/>
            <a:gdLst>
              <a:gd name="connsiteX0" fmla="*/ 0 w 1428750"/>
              <a:gd name="connsiteY0" fmla="*/ 2428875 h 2428875"/>
              <a:gd name="connsiteX1" fmla="*/ 0 w 1428750"/>
              <a:gd name="connsiteY1" fmla="*/ 0 h 2428875"/>
              <a:gd name="connsiteX2" fmla="*/ 1428750 w 1428750"/>
              <a:gd name="connsiteY2" fmla="*/ 0 h 2428875"/>
              <a:gd name="connsiteX3" fmla="*/ 1428750 w 1428750"/>
              <a:gd name="connsiteY3" fmla="*/ 1409700 h 2428875"/>
              <a:gd name="connsiteX0" fmla="*/ 0 w 1428750"/>
              <a:gd name="connsiteY0" fmla="*/ 2428875 h 2428875"/>
              <a:gd name="connsiteX1" fmla="*/ 0 w 1428750"/>
              <a:gd name="connsiteY1" fmla="*/ 0 h 2428875"/>
              <a:gd name="connsiteX2" fmla="*/ 1428750 w 1428750"/>
              <a:gd name="connsiteY2" fmla="*/ 0 h 2428875"/>
              <a:gd name="connsiteX3" fmla="*/ 1419225 w 1428750"/>
              <a:gd name="connsiteY3" fmla="*/ 1600735 h 2428875"/>
              <a:gd name="connsiteX0" fmla="*/ 0 w 1428750"/>
              <a:gd name="connsiteY0" fmla="*/ 2428875 h 2433372"/>
              <a:gd name="connsiteX1" fmla="*/ 0 w 1428750"/>
              <a:gd name="connsiteY1" fmla="*/ 0 h 2433372"/>
              <a:gd name="connsiteX2" fmla="*/ 1428750 w 1428750"/>
              <a:gd name="connsiteY2" fmla="*/ 0 h 2433372"/>
              <a:gd name="connsiteX3" fmla="*/ 1408893 w 1428750"/>
              <a:gd name="connsiteY3" fmla="*/ 2433372 h 2433372"/>
              <a:gd name="connsiteX0" fmla="*/ 0 w 1428750"/>
              <a:gd name="connsiteY0" fmla="*/ 2428875 h 2428875"/>
              <a:gd name="connsiteX1" fmla="*/ 0 w 1428750"/>
              <a:gd name="connsiteY1" fmla="*/ 0 h 2428875"/>
              <a:gd name="connsiteX2" fmla="*/ 1428750 w 1428750"/>
              <a:gd name="connsiteY2" fmla="*/ 0 h 2428875"/>
              <a:gd name="connsiteX3" fmla="*/ 1408893 w 1428750"/>
              <a:gd name="connsiteY3" fmla="*/ 2378900 h 2428875"/>
              <a:gd name="connsiteX0" fmla="*/ 0 w 1430117"/>
              <a:gd name="connsiteY0" fmla="*/ 2428875 h 2428875"/>
              <a:gd name="connsiteX1" fmla="*/ 0 w 1430117"/>
              <a:gd name="connsiteY1" fmla="*/ 0 h 2428875"/>
              <a:gd name="connsiteX2" fmla="*/ 1428750 w 1430117"/>
              <a:gd name="connsiteY2" fmla="*/ 0 h 2428875"/>
              <a:gd name="connsiteX3" fmla="*/ 1430117 w 1430117"/>
              <a:gd name="connsiteY3" fmla="*/ 2394884 h 2428875"/>
              <a:gd name="connsiteX0" fmla="*/ 0 w 1430117"/>
              <a:gd name="connsiteY0" fmla="*/ 2428875 h 2428875"/>
              <a:gd name="connsiteX1" fmla="*/ 0 w 1430117"/>
              <a:gd name="connsiteY1" fmla="*/ 0 h 2428875"/>
              <a:gd name="connsiteX2" fmla="*/ 1428750 w 1430117"/>
              <a:gd name="connsiteY2" fmla="*/ 0 h 2428875"/>
              <a:gd name="connsiteX3" fmla="*/ 1430117 w 1430117"/>
              <a:gd name="connsiteY3" fmla="*/ 2275005 h 2428875"/>
              <a:gd name="connsiteX0" fmla="*/ 0 w 1430117"/>
              <a:gd name="connsiteY0" fmla="*/ 3052248 h 3052248"/>
              <a:gd name="connsiteX1" fmla="*/ 0 w 1430117"/>
              <a:gd name="connsiteY1" fmla="*/ 0 h 3052248"/>
              <a:gd name="connsiteX2" fmla="*/ 1428750 w 1430117"/>
              <a:gd name="connsiteY2" fmla="*/ 0 h 3052248"/>
              <a:gd name="connsiteX3" fmla="*/ 1430117 w 1430117"/>
              <a:gd name="connsiteY3" fmla="*/ 2275005 h 3052248"/>
              <a:gd name="connsiteX0" fmla="*/ 0 w 1430117"/>
              <a:gd name="connsiteY0" fmla="*/ 2644658 h 2644658"/>
              <a:gd name="connsiteX1" fmla="*/ 0 w 1430117"/>
              <a:gd name="connsiteY1" fmla="*/ 0 h 2644658"/>
              <a:gd name="connsiteX2" fmla="*/ 1428750 w 1430117"/>
              <a:gd name="connsiteY2" fmla="*/ 0 h 2644658"/>
              <a:gd name="connsiteX3" fmla="*/ 1430117 w 1430117"/>
              <a:gd name="connsiteY3" fmla="*/ 2275005 h 2644658"/>
              <a:gd name="connsiteX0" fmla="*/ 0 w 1430117"/>
              <a:gd name="connsiteY0" fmla="*/ 2948353 h 2948353"/>
              <a:gd name="connsiteX1" fmla="*/ 0 w 1430117"/>
              <a:gd name="connsiteY1" fmla="*/ 0 h 2948353"/>
              <a:gd name="connsiteX2" fmla="*/ 1428750 w 1430117"/>
              <a:gd name="connsiteY2" fmla="*/ 0 h 2948353"/>
              <a:gd name="connsiteX3" fmla="*/ 1430117 w 1430117"/>
              <a:gd name="connsiteY3" fmla="*/ 2275005 h 2948353"/>
              <a:gd name="connsiteX0" fmla="*/ 0 w 1428750"/>
              <a:gd name="connsiteY0" fmla="*/ 2948353 h 2948353"/>
              <a:gd name="connsiteX1" fmla="*/ 0 w 1428750"/>
              <a:gd name="connsiteY1" fmla="*/ 0 h 2948353"/>
              <a:gd name="connsiteX2" fmla="*/ 1428750 w 1428750"/>
              <a:gd name="connsiteY2" fmla="*/ 0 h 2948353"/>
              <a:gd name="connsiteX3" fmla="*/ 1424811 w 1428750"/>
              <a:gd name="connsiteY3" fmla="*/ 2378900 h 2948353"/>
              <a:gd name="connsiteX0" fmla="*/ 0 w 1428750"/>
              <a:gd name="connsiteY0" fmla="*/ 1741567 h 2378900"/>
              <a:gd name="connsiteX1" fmla="*/ 0 w 1428750"/>
              <a:gd name="connsiteY1" fmla="*/ 0 h 2378900"/>
              <a:gd name="connsiteX2" fmla="*/ 1428750 w 1428750"/>
              <a:gd name="connsiteY2" fmla="*/ 0 h 2378900"/>
              <a:gd name="connsiteX3" fmla="*/ 1424811 w 1428750"/>
              <a:gd name="connsiteY3" fmla="*/ 2378900 h 2378900"/>
              <a:gd name="connsiteX0" fmla="*/ 0 w 1428750"/>
              <a:gd name="connsiteY0" fmla="*/ 1741567 h 2738539"/>
              <a:gd name="connsiteX1" fmla="*/ 0 w 1428750"/>
              <a:gd name="connsiteY1" fmla="*/ 0 h 2738539"/>
              <a:gd name="connsiteX2" fmla="*/ 1428750 w 1428750"/>
              <a:gd name="connsiteY2" fmla="*/ 0 h 2738539"/>
              <a:gd name="connsiteX3" fmla="*/ 1418368 w 1428750"/>
              <a:gd name="connsiteY3" fmla="*/ 2738539 h 2738539"/>
              <a:gd name="connsiteX0" fmla="*/ 0 w 1428750"/>
              <a:gd name="connsiteY0" fmla="*/ 1741567 h 4390732"/>
              <a:gd name="connsiteX1" fmla="*/ 0 w 1428750"/>
              <a:gd name="connsiteY1" fmla="*/ 0 h 4390732"/>
              <a:gd name="connsiteX2" fmla="*/ 1428750 w 1428750"/>
              <a:gd name="connsiteY2" fmla="*/ 0 h 4390732"/>
              <a:gd name="connsiteX3" fmla="*/ 1405481 w 1428750"/>
              <a:gd name="connsiteY3" fmla="*/ 4390732 h 4390732"/>
              <a:gd name="connsiteX0" fmla="*/ 0 w 1428750"/>
              <a:gd name="connsiteY0" fmla="*/ 1741567 h 4390732"/>
              <a:gd name="connsiteX1" fmla="*/ 0 w 1428750"/>
              <a:gd name="connsiteY1" fmla="*/ 0 h 4390732"/>
              <a:gd name="connsiteX2" fmla="*/ 1428750 w 1428750"/>
              <a:gd name="connsiteY2" fmla="*/ 0 h 4390732"/>
              <a:gd name="connsiteX3" fmla="*/ 1405481 w 1428750"/>
              <a:gd name="connsiteY3" fmla="*/ 4390732 h 4390732"/>
              <a:gd name="connsiteX0" fmla="*/ 0 w 1428750"/>
              <a:gd name="connsiteY0" fmla="*/ 1741567 h 4354814"/>
              <a:gd name="connsiteX1" fmla="*/ 0 w 1428750"/>
              <a:gd name="connsiteY1" fmla="*/ 0 h 4354814"/>
              <a:gd name="connsiteX2" fmla="*/ 1428750 w 1428750"/>
              <a:gd name="connsiteY2" fmla="*/ 0 h 4354814"/>
              <a:gd name="connsiteX3" fmla="*/ 1411925 w 1428750"/>
              <a:gd name="connsiteY3" fmla="*/ 4354814 h 4354814"/>
              <a:gd name="connsiteX0" fmla="*/ 0 w 1428750"/>
              <a:gd name="connsiteY0" fmla="*/ 1741567 h 4462566"/>
              <a:gd name="connsiteX1" fmla="*/ 0 w 1428750"/>
              <a:gd name="connsiteY1" fmla="*/ 0 h 4462566"/>
              <a:gd name="connsiteX2" fmla="*/ 1428750 w 1428750"/>
              <a:gd name="connsiteY2" fmla="*/ 0 h 4462566"/>
              <a:gd name="connsiteX3" fmla="*/ 1411925 w 1428750"/>
              <a:gd name="connsiteY3" fmla="*/ 4462566 h 4462566"/>
              <a:gd name="connsiteX0" fmla="*/ 0 w 1428750"/>
              <a:gd name="connsiteY0" fmla="*/ 3717016 h 4462566"/>
              <a:gd name="connsiteX1" fmla="*/ 0 w 1428750"/>
              <a:gd name="connsiteY1" fmla="*/ 0 h 4462566"/>
              <a:gd name="connsiteX2" fmla="*/ 1428750 w 1428750"/>
              <a:gd name="connsiteY2" fmla="*/ 0 h 4462566"/>
              <a:gd name="connsiteX3" fmla="*/ 1411925 w 1428750"/>
              <a:gd name="connsiteY3" fmla="*/ 4462566 h 4462566"/>
              <a:gd name="connsiteX0" fmla="*/ 0 w 1428750"/>
              <a:gd name="connsiteY0" fmla="*/ 3717016 h 3717016"/>
              <a:gd name="connsiteX1" fmla="*/ 0 w 1428750"/>
              <a:gd name="connsiteY1" fmla="*/ 0 h 3717016"/>
              <a:gd name="connsiteX2" fmla="*/ 1428750 w 1428750"/>
              <a:gd name="connsiteY2" fmla="*/ 0 h 3717016"/>
              <a:gd name="connsiteX3" fmla="*/ 1418368 w 1428750"/>
              <a:gd name="connsiteY3" fmla="*/ 3151587 h 3717016"/>
              <a:gd name="connsiteX0" fmla="*/ 0 w 1428750"/>
              <a:gd name="connsiteY0" fmla="*/ 4210958 h 4210958"/>
              <a:gd name="connsiteX1" fmla="*/ 0 w 1428750"/>
              <a:gd name="connsiteY1" fmla="*/ 0 h 4210958"/>
              <a:gd name="connsiteX2" fmla="*/ 1428750 w 1428750"/>
              <a:gd name="connsiteY2" fmla="*/ 0 h 4210958"/>
              <a:gd name="connsiteX3" fmla="*/ 1418368 w 1428750"/>
              <a:gd name="connsiteY3" fmla="*/ 3151587 h 4210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8750" h="4210958">
                <a:moveTo>
                  <a:pt x="0" y="4210958"/>
                </a:moveTo>
                <a:lnTo>
                  <a:pt x="0" y="0"/>
                </a:lnTo>
                <a:lnTo>
                  <a:pt x="1428750" y="0"/>
                </a:lnTo>
                <a:cubicBezTo>
                  <a:pt x="1428750" y="469900"/>
                  <a:pt x="1418368" y="2681687"/>
                  <a:pt x="1418368" y="3151587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latinLnBrk="1"/>
            <a:endParaRPr lang="ko-KR" altLang="en-US"/>
          </a:p>
        </p:txBody>
      </p:sp>
      <p:sp>
        <p:nvSpPr>
          <p:cNvPr id="14" name="자유형: 도형 13">
            <a:extLst>
              <a:ext uri="{FF2B5EF4-FFF2-40B4-BE49-F238E27FC236}">
                <a16:creationId xmlns:a16="http://schemas.microsoft.com/office/drawing/2014/main" id="{74730CC1-AD28-4B4C-8AC9-8965475DCFDE}"/>
              </a:ext>
            </a:extLst>
          </p:cNvPr>
          <p:cNvSpPr/>
          <p:nvPr/>
        </p:nvSpPr>
        <p:spPr>
          <a:xfrm>
            <a:off x="4953000" y="2010649"/>
            <a:ext cx="1749038" cy="1384586"/>
          </a:xfrm>
          <a:custGeom>
            <a:avLst/>
            <a:gdLst>
              <a:gd name="connsiteX0" fmla="*/ 0 w 1428750"/>
              <a:gd name="connsiteY0" fmla="*/ 2428875 h 2428875"/>
              <a:gd name="connsiteX1" fmla="*/ 0 w 1428750"/>
              <a:gd name="connsiteY1" fmla="*/ 0 h 2428875"/>
              <a:gd name="connsiteX2" fmla="*/ 1428750 w 1428750"/>
              <a:gd name="connsiteY2" fmla="*/ 0 h 2428875"/>
              <a:gd name="connsiteX3" fmla="*/ 1428750 w 1428750"/>
              <a:gd name="connsiteY3" fmla="*/ 1409700 h 2428875"/>
              <a:gd name="connsiteX0" fmla="*/ 0 w 1428750"/>
              <a:gd name="connsiteY0" fmla="*/ 1743075 h 1743075"/>
              <a:gd name="connsiteX1" fmla="*/ 0 w 1428750"/>
              <a:gd name="connsiteY1" fmla="*/ 0 h 1743075"/>
              <a:gd name="connsiteX2" fmla="*/ 1428750 w 1428750"/>
              <a:gd name="connsiteY2" fmla="*/ 0 h 1743075"/>
              <a:gd name="connsiteX3" fmla="*/ 1428750 w 1428750"/>
              <a:gd name="connsiteY3" fmla="*/ 1409700 h 1743075"/>
              <a:gd name="connsiteX0" fmla="*/ 0 w 1428750"/>
              <a:gd name="connsiteY0" fmla="*/ 1743075 h 2381250"/>
              <a:gd name="connsiteX1" fmla="*/ 0 w 1428750"/>
              <a:gd name="connsiteY1" fmla="*/ 0 h 2381250"/>
              <a:gd name="connsiteX2" fmla="*/ 1428750 w 1428750"/>
              <a:gd name="connsiteY2" fmla="*/ 0 h 2381250"/>
              <a:gd name="connsiteX3" fmla="*/ 1428750 w 1428750"/>
              <a:gd name="connsiteY3" fmla="*/ 2381250 h 2381250"/>
              <a:gd name="connsiteX0" fmla="*/ 0 w 1428750"/>
              <a:gd name="connsiteY0" fmla="*/ 1425575 h 2381250"/>
              <a:gd name="connsiteX1" fmla="*/ 0 w 1428750"/>
              <a:gd name="connsiteY1" fmla="*/ 0 h 2381250"/>
              <a:gd name="connsiteX2" fmla="*/ 1428750 w 1428750"/>
              <a:gd name="connsiteY2" fmla="*/ 0 h 2381250"/>
              <a:gd name="connsiteX3" fmla="*/ 1428750 w 1428750"/>
              <a:gd name="connsiteY3" fmla="*/ 2381250 h 2381250"/>
              <a:gd name="connsiteX0" fmla="*/ 0 w 1428750"/>
              <a:gd name="connsiteY0" fmla="*/ 1504950 h 2381250"/>
              <a:gd name="connsiteX1" fmla="*/ 0 w 1428750"/>
              <a:gd name="connsiteY1" fmla="*/ 0 h 2381250"/>
              <a:gd name="connsiteX2" fmla="*/ 1428750 w 1428750"/>
              <a:gd name="connsiteY2" fmla="*/ 0 h 2381250"/>
              <a:gd name="connsiteX3" fmla="*/ 1428750 w 1428750"/>
              <a:gd name="connsiteY3" fmla="*/ 2381250 h 2381250"/>
              <a:gd name="connsiteX0" fmla="*/ 0 w 1428750"/>
              <a:gd name="connsiteY0" fmla="*/ 1504950 h 2693722"/>
              <a:gd name="connsiteX1" fmla="*/ 0 w 1428750"/>
              <a:gd name="connsiteY1" fmla="*/ 0 h 2693722"/>
              <a:gd name="connsiteX2" fmla="*/ 1428750 w 1428750"/>
              <a:gd name="connsiteY2" fmla="*/ 0 h 2693722"/>
              <a:gd name="connsiteX3" fmla="*/ 1428750 w 1428750"/>
              <a:gd name="connsiteY3" fmla="*/ 2693722 h 2693722"/>
              <a:gd name="connsiteX0" fmla="*/ 0 w 1428750"/>
              <a:gd name="connsiteY0" fmla="*/ 607042 h 2693722"/>
              <a:gd name="connsiteX1" fmla="*/ 0 w 1428750"/>
              <a:gd name="connsiteY1" fmla="*/ 0 h 2693722"/>
              <a:gd name="connsiteX2" fmla="*/ 1428750 w 1428750"/>
              <a:gd name="connsiteY2" fmla="*/ 0 h 2693722"/>
              <a:gd name="connsiteX3" fmla="*/ 1428750 w 1428750"/>
              <a:gd name="connsiteY3" fmla="*/ 2693722 h 2693722"/>
              <a:gd name="connsiteX0" fmla="*/ 0 w 1428750"/>
              <a:gd name="connsiteY0" fmla="*/ 607042 h 2693722"/>
              <a:gd name="connsiteX1" fmla="*/ 0 w 1428750"/>
              <a:gd name="connsiteY1" fmla="*/ 0 h 2693722"/>
              <a:gd name="connsiteX2" fmla="*/ 1428750 w 1428750"/>
              <a:gd name="connsiteY2" fmla="*/ 0 h 2693722"/>
              <a:gd name="connsiteX3" fmla="*/ 1428750 w 1428750"/>
              <a:gd name="connsiteY3" fmla="*/ 2693722 h 2693722"/>
              <a:gd name="connsiteX0" fmla="*/ 0 w 1434056"/>
              <a:gd name="connsiteY0" fmla="*/ 1853164 h 2693722"/>
              <a:gd name="connsiteX1" fmla="*/ 5306 w 1434056"/>
              <a:gd name="connsiteY1" fmla="*/ 0 h 2693722"/>
              <a:gd name="connsiteX2" fmla="*/ 1434056 w 1434056"/>
              <a:gd name="connsiteY2" fmla="*/ 0 h 2693722"/>
              <a:gd name="connsiteX3" fmla="*/ 1434056 w 1434056"/>
              <a:gd name="connsiteY3" fmla="*/ 2693722 h 2693722"/>
              <a:gd name="connsiteX0" fmla="*/ 0 w 1434056"/>
              <a:gd name="connsiteY0" fmla="*/ 1853164 h 4282979"/>
              <a:gd name="connsiteX1" fmla="*/ 5306 w 1434056"/>
              <a:gd name="connsiteY1" fmla="*/ 0 h 4282979"/>
              <a:gd name="connsiteX2" fmla="*/ 1434056 w 1434056"/>
              <a:gd name="connsiteY2" fmla="*/ 0 h 4282979"/>
              <a:gd name="connsiteX3" fmla="*/ 1434056 w 1434056"/>
              <a:gd name="connsiteY3" fmla="*/ 4282979 h 4282979"/>
              <a:gd name="connsiteX0" fmla="*/ 0 w 1434056"/>
              <a:gd name="connsiteY0" fmla="*/ 3623020 h 4282979"/>
              <a:gd name="connsiteX1" fmla="*/ 5306 w 1434056"/>
              <a:gd name="connsiteY1" fmla="*/ 0 h 4282979"/>
              <a:gd name="connsiteX2" fmla="*/ 1434056 w 1434056"/>
              <a:gd name="connsiteY2" fmla="*/ 0 h 4282979"/>
              <a:gd name="connsiteX3" fmla="*/ 1434056 w 1434056"/>
              <a:gd name="connsiteY3" fmla="*/ 4282979 h 4282979"/>
              <a:gd name="connsiteX0" fmla="*/ 0 w 1434056"/>
              <a:gd name="connsiteY0" fmla="*/ 3623020 h 3623020"/>
              <a:gd name="connsiteX1" fmla="*/ 5306 w 1434056"/>
              <a:gd name="connsiteY1" fmla="*/ 0 h 3623020"/>
              <a:gd name="connsiteX2" fmla="*/ 1434056 w 1434056"/>
              <a:gd name="connsiteY2" fmla="*/ 0 h 3623020"/>
              <a:gd name="connsiteX3" fmla="*/ 1434056 w 1434056"/>
              <a:gd name="connsiteY3" fmla="*/ 1826854 h 3623020"/>
              <a:gd name="connsiteX0" fmla="*/ 0 w 1434056"/>
              <a:gd name="connsiteY0" fmla="*/ 3316005 h 3316005"/>
              <a:gd name="connsiteX1" fmla="*/ 5306 w 1434056"/>
              <a:gd name="connsiteY1" fmla="*/ 0 h 3316005"/>
              <a:gd name="connsiteX2" fmla="*/ 1434056 w 1434056"/>
              <a:gd name="connsiteY2" fmla="*/ 0 h 3316005"/>
              <a:gd name="connsiteX3" fmla="*/ 1434056 w 1434056"/>
              <a:gd name="connsiteY3" fmla="*/ 1826854 h 3316005"/>
              <a:gd name="connsiteX0" fmla="*/ 0 w 1434056"/>
              <a:gd name="connsiteY0" fmla="*/ 3316005 h 3316005"/>
              <a:gd name="connsiteX1" fmla="*/ 5306 w 1434056"/>
              <a:gd name="connsiteY1" fmla="*/ 0 h 3316005"/>
              <a:gd name="connsiteX2" fmla="*/ 1434056 w 1434056"/>
              <a:gd name="connsiteY2" fmla="*/ 0 h 3316005"/>
              <a:gd name="connsiteX3" fmla="*/ 1434056 w 1434056"/>
              <a:gd name="connsiteY3" fmla="*/ 2711782 h 3316005"/>
              <a:gd name="connsiteX0" fmla="*/ 0 w 1434056"/>
              <a:gd name="connsiteY0" fmla="*/ 2015703 h 2711782"/>
              <a:gd name="connsiteX1" fmla="*/ 5306 w 1434056"/>
              <a:gd name="connsiteY1" fmla="*/ 0 h 2711782"/>
              <a:gd name="connsiteX2" fmla="*/ 1434056 w 1434056"/>
              <a:gd name="connsiteY2" fmla="*/ 0 h 2711782"/>
              <a:gd name="connsiteX3" fmla="*/ 1434056 w 1434056"/>
              <a:gd name="connsiteY3" fmla="*/ 2711782 h 2711782"/>
              <a:gd name="connsiteX0" fmla="*/ 0 w 1434056"/>
              <a:gd name="connsiteY0" fmla="*/ 2015703 h 3398051"/>
              <a:gd name="connsiteX1" fmla="*/ 5306 w 1434056"/>
              <a:gd name="connsiteY1" fmla="*/ 0 h 3398051"/>
              <a:gd name="connsiteX2" fmla="*/ 1434056 w 1434056"/>
              <a:gd name="connsiteY2" fmla="*/ 0 h 3398051"/>
              <a:gd name="connsiteX3" fmla="*/ 1434056 w 1434056"/>
              <a:gd name="connsiteY3" fmla="*/ 3398051 h 3398051"/>
              <a:gd name="connsiteX0" fmla="*/ 0 w 1440523"/>
              <a:gd name="connsiteY0" fmla="*/ 2449136 h 3398051"/>
              <a:gd name="connsiteX1" fmla="*/ 11773 w 1440523"/>
              <a:gd name="connsiteY1" fmla="*/ 0 h 3398051"/>
              <a:gd name="connsiteX2" fmla="*/ 1440523 w 1440523"/>
              <a:gd name="connsiteY2" fmla="*/ 0 h 3398051"/>
              <a:gd name="connsiteX3" fmla="*/ 1440523 w 1440523"/>
              <a:gd name="connsiteY3" fmla="*/ 3398051 h 3398051"/>
              <a:gd name="connsiteX0" fmla="*/ 0 w 1434056"/>
              <a:gd name="connsiteY0" fmla="*/ 2485257 h 3398051"/>
              <a:gd name="connsiteX1" fmla="*/ 5306 w 1434056"/>
              <a:gd name="connsiteY1" fmla="*/ 0 h 3398051"/>
              <a:gd name="connsiteX2" fmla="*/ 1434056 w 1434056"/>
              <a:gd name="connsiteY2" fmla="*/ 0 h 3398051"/>
              <a:gd name="connsiteX3" fmla="*/ 1434056 w 1434056"/>
              <a:gd name="connsiteY3" fmla="*/ 3398051 h 3398051"/>
              <a:gd name="connsiteX0" fmla="*/ 0 w 1434056"/>
              <a:gd name="connsiteY0" fmla="*/ 2485257 h 3957904"/>
              <a:gd name="connsiteX1" fmla="*/ 5306 w 1434056"/>
              <a:gd name="connsiteY1" fmla="*/ 0 h 3957904"/>
              <a:gd name="connsiteX2" fmla="*/ 1434056 w 1434056"/>
              <a:gd name="connsiteY2" fmla="*/ 0 h 3957904"/>
              <a:gd name="connsiteX3" fmla="*/ 1434056 w 1434056"/>
              <a:gd name="connsiteY3" fmla="*/ 3957904 h 3957904"/>
              <a:gd name="connsiteX0" fmla="*/ 0 w 1434056"/>
              <a:gd name="connsiteY0" fmla="*/ 2485257 h 3070900"/>
              <a:gd name="connsiteX1" fmla="*/ 5306 w 1434056"/>
              <a:gd name="connsiteY1" fmla="*/ 0 h 3070900"/>
              <a:gd name="connsiteX2" fmla="*/ 1434056 w 1434056"/>
              <a:gd name="connsiteY2" fmla="*/ 0 h 3070900"/>
              <a:gd name="connsiteX3" fmla="*/ 1434056 w 1434056"/>
              <a:gd name="connsiteY3" fmla="*/ 3070900 h 3070900"/>
              <a:gd name="connsiteX0" fmla="*/ 0 w 1434056"/>
              <a:gd name="connsiteY0" fmla="*/ 2485257 h 3035420"/>
              <a:gd name="connsiteX1" fmla="*/ 5306 w 1434056"/>
              <a:gd name="connsiteY1" fmla="*/ 0 h 3035420"/>
              <a:gd name="connsiteX2" fmla="*/ 1434056 w 1434056"/>
              <a:gd name="connsiteY2" fmla="*/ 0 h 3035420"/>
              <a:gd name="connsiteX3" fmla="*/ 1434056 w 1434056"/>
              <a:gd name="connsiteY3" fmla="*/ 3035420 h 3035420"/>
              <a:gd name="connsiteX0" fmla="*/ 0 w 1434056"/>
              <a:gd name="connsiteY0" fmla="*/ 3035201 h 3035420"/>
              <a:gd name="connsiteX1" fmla="*/ 5306 w 1434056"/>
              <a:gd name="connsiteY1" fmla="*/ 0 h 3035420"/>
              <a:gd name="connsiteX2" fmla="*/ 1434056 w 1434056"/>
              <a:gd name="connsiteY2" fmla="*/ 0 h 3035420"/>
              <a:gd name="connsiteX3" fmla="*/ 1434056 w 1434056"/>
              <a:gd name="connsiteY3" fmla="*/ 3035420 h 3035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4056" h="3035420">
                <a:moveTo>
                  <a:pt x="0" y="3035201"/>
                </a:moveTo>
                <a:cubicBezTo>
                  <a:pt x="1769" y="2417480"/>
                  <a:pt x="3537" y="617721"/>
                  <a:pt x="5306" y="0"/>
                </a:cubicBezTo>
                <a:lnTo>
                  <a:pt x="1434056" y="0"/>
                </a:lnTo>
                <a:lnTo>
                  <a:pt x="1434056" y="3035420"/>
                </a:lnTo>
              </a:path>
            </a:pathLst>
          </a:custGeom>
          <a:noFill/>
          <a:ln>
            <a:solidFill>
              <a:srgbClr val="1E66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latinLnBrk="1"/>
            <a:endParaRPr lang="ko-KR" altLang="en-US"/>
          </a:p>
        </p:txBody>
      </p:sp>
      <p:sp>
        <p:nvSpPr>
          <p:cNvPr id="15" name="모서리가 둥근 직사각형 26">
            <a:extLst>
              <a:ext uri="{FF2B5EF4-FFF2-40B4-BE49-F238E27FC236}">
                <a16:creationId xmlns:a16="http://schemas.microsoft.com/office/drawing/2014/main" id="{11FCE767-FB01-482F-940F-B29A81E8C039}"/>
              </a:ext>
            </a:extLst>
          </p:cNvPr>
          <p:cNvSpPr/>
          <p:nvPr/>
        </p:nvSpPr>
        <p:spPr>
          <a:xfrm>
            <a:off x="1797940" y="2610021"/>
            <a:ext cx="1126235" cy="772866"/>
          </a:xfrm>
          <a:prstGeom prst="roundRect">
            <a:avLst>
              <a:gd name="adj" fmla="val 17615"/>
            </a:avLst>
          </a:prstGeom>
          <a:solidFill>
            <a:srgbClr val="F79646">
              <a:lumMod val="20000"/>
              <a:lumOff val="80000"/>
            </a:srgbClr>
          </a:solidFill>
          <a:ln w="12700" cap="flat" cmpd="sng" algn="ctr">
            <a:solidFill>
              <a:srgbClr val="F79646">
                <a:lumMod val="75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latinLnBrk="0"/>
            <a:r>
              <a:rPr lang="ko-KR" altLang="en-US" b="1" kern="0" dirty="0" err="1">
                <a:solidFill>
                  <a:srgbClr val="F79646">
                    <a:lumMod val="75000"/>
                  </a:srgbClr>
                </a:solidFill>
                <a:latin typeface="맑은 고딕"/>
                <a:ea typeface="맑은 고딕" panose="020B0503020000020004" pitchFamily="50" charset="-127"/>
              </a:rPr>
              <a:t>비호감</a:t>
            </a:r>
            <a:endParaRPr lang="en-US" altLang="ko-KR" b="1" kern="0" dirty="0">
              <a:solidFill>
                <a:srgbClr val="F79646">
                  <a:lumMod val="75000"/>
                </a:srgbClr>
              </a:solidFill>
              <a:latin typeface="맑은 고딕"/>
              <a:ea typeface="맑은 고딕" panose="020B0503020000020004" pitchFamily="50" charset="-127"/>
            </a:endParaRPr>
          </a:p>
          <a:p>
            <a:pPr algn="ctr" latinLnBrk="0"/>
            <a:r>
              <a:rPr lang="en-US" altLang="ko-KR" b="1" kern="0" dirty="0">
                <a:solidFill>
                  <a:srgbClr val="F79646">
                    <a:lumMod val="75000"/>
                  </a:srgbClr>
                </a:solidFill>
                <a:latin typeface="맑은 고딕"/>
                <a:ea typeface="맑은 고딕" panose="020B0503020000020004" pitchFamily="50" charset="-127"/>
              </a:rPr>
              <a:t>18.6</a:t>
            </a:r>
          </a:p>
        </p:txBody>
      </p:sp>
      <p:sp>
        <p:nvSpPr>
          <p:cNvPr id="16" name="모서리가 둥근 직사각형 26">
            <a:extLst>
              <a:ext uri="{FF2B5EF4-FFF2-40B4-BE49-F238E27FC236}">
                <a16:creationId xmlns:a16="http://schemas.microsoft.com/office/drawing/2014/main" id="{CA9D4105-84BC-4878-86F4-D14CD447A30B}"/>
              </a:ext>
            </a:extLst>
          </p:cNvPr>
          <p:cNvSpPr/>
          <p:nvPr/>
        </p:nvSpPr>
        <p:spPr>
          <a:xfrm>
            <a:off x="5262548" y="1590106"/>
            <a:ext cx="1223977" cy="663846"/>
          </a:xfrm>
          <a:prstGeom prst="roundRect">
            <a:avLst>
              <a:gd name="adj" fmla="val 176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1E66B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r>
              <a:rPr lang="ko-KR" altLang="en-US" b="1" kern="0" dirty="0">
                <a:solidFill>
                  <a:srgbClr val="1E66B0"/>
                </a:solidFill>
                <a:latin typeface="맑은 고딕"/>
                <a:ea typeface="맑은 고딕" panose="020B0503020000020004" pitchFamily="50" charset="-127"/>
              </a:rPr>
              <a:t>호감</a:t>
            </a:r>
            <a:endParaRPr lang="en-US" altLang="ko-KR" b="1" kern="0" dirty="0">
              <a:solidFill>
                <a:srgbClr val="1E66B0"/>
              </a:solidFill>
              <a:latin typeface="맑은 고딕"/>
              <a:ea typeface="맑은 고딕" panose="020B0503020000020004" pitchFamily="50" charset="-127"/>
            </a:endParaRPr>
          </a:p>
          <a:p>
            <a:pPr algn="ctr" defTabSz="914400"/>
            <a:r>
              <a:rPr lang="en-US" altLang="ko-KR" b="1" kern="0" dirty="0">
                <a:solidFill>
                  <a:srgbClr val="1E66B0"/>
                </a:solidFill>
                <a:latin typeface="맑은 고딕"/>
                <a:ea typeface="맑은 고딕" panose="020B0503020000020004" pitchFamily="50" charset="-127"/>
              </a:rPr>
              <a:t>75.4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76939854-3C10-46F6-80B4-1374CD9503AA}"/>
              </a:ext>
            </a:extLst>
          </p:cNvPr>
          <p:cNvSpPr/>
          <p:nvPr/>
        </p:nvSpPr>
        <p:spPr>
          <a:xfrm>
            <a:off x="466725" y="1148582"/>
            <a:ext cx="4559261" cy="390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lnSpc>
                <a:spcPct val="160000"/>
              </a:lnSpc>
            </a:pP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(Base=</a:t>
            </a:r>
            <a:r>
              <a:rPr lang="ko-KR" altLang="en-US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한국에서 종교행사를 참석한적 있는 자 </a:t>
            </a: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N=101, %)</a:t>
            </a:r>
            <a:endParaRPr lang="ko-KR" altLang="en-US" sz="1400" kern="0" spc="-50" dirty="0">
              <a:solidFill>
                <a:srgbClr val="000000"/>
              </a:solidFill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682177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95CAF20A-59DA-4803-B6F5-5F28037CF640}"/>
              </a:ext>
            </a:extLst>
          </p:cNvPr>
          <p:cNvSpPr/>
          <p:nvPr/>
        </p:nvSpPr>
        <p:spPr>
          <a:xfrm>
            <a:off x="219105" y="143729"/>
            <a:ext cx="1871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500" b="1" dirty="0">
                <a:latin typeface="+mj-ea"/>
              </a:rPr>
              <a:t>Ⅱ. </a:t>
            </a:r>
            <a:r>
              <a:rPr lang="ko-KR" altLang="en-US" sz="1500" b="1" dirty="0">
                <a:latin typeface="+mj-ea"/>
              </a:rPr>
              <a:t>한국</a:t>
            </a:r>
            <a:endParaRPr lang="en-US" altLang="ko-KR" sz="1500" b="1" dirty="0">
              <a:latin typeface="+mj-ea"/>
            </a:endParaRPr>
          </a:p>
          <a:p>
            <a:pPr algn="ctr"/>
            <a:r>
              <a:rPr lang="ko-KR" altLang="en-US" sz="1500" b="1" dirty="0">
                <a:latin typeface="+mj-ea"/>
              </a:rPr>
              <a:t> 종교생활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FFFDB6-7DD9-4402-A40C-BA424FE9DFA6}"/>
              </a:ext>
            </a:extLst>
          </p:cNvPr>
          <p:cNvSpPr txBox="1"/>
          <p:nvPr/>
        </p:nvSpPr>
        <p:spPr>
          <a:xfrm>
            <a:off x="1634933" y="132921"/>
            <a:ext cx="8242492" cy="517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1990" marR="0" indent="-341630" algn="just" fontAlgn="base" latinLnBrk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6.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개별 종교에 대한 인식 및 경험 </a:t>
            </a: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- (6)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호감이 형성된 이유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76939854-3C10-46F6-80B4-1374CD9503AA}"/>
              </a:ext>
            </a:extLst>
          </p:cNvPr>
          <p:cNvSpPr/>
          <p:nvPr/>
        </p:nvSpPr>
        <p:spPr>
          <a:xfrm>
            <a:off x="5306291" y="1596075"/>
            <a:ext cx="4003019" cy="390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lnSpc>
                <a:spcPct val="160000"/>
              </a:lnSpc>
            </a:pP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(Base=</a:t>
            </a:r>
            <a:r>
              <a:rPr lang="ko-KR" altLang="en-US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종교행사 참석 후 호감이 생긴 자 </a:t>
            </a: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N=76, %)</a:t>
            </a:r>
            <a:endParaRPr lang="ko-KR" altLang="en-US" sz="1400" kern="0" spc="-50" dirty="0">
              <a:solidFill>
                <a:srgbClr val="000000"/>
              </a:solidFill>
              <a:latin typeface="맑은 고딕" panose="020B0503020000020004" pitchFamily="50" charset="-127"/>
            </a:endParaRPr>
          </a:p>
        </p:txBody>
      </p:sp>
      <p:graphicFrame>
        <p:nvGraphicFramePr>
          <p:cNvPr id="18" name="개체 2">
            <a:extLst>
              <a:ext uri="{FF2B5EF4-FFF2-40B4-BE49-F238E27FC236}">
                <a16:creationId xmlns:a16="http://schemas.microsoft.com/office/drawing/2014/main" id="{4016B0FD-11BF-45A3-8A0C-75C5CC55D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920383"/>
              </p:ext>
            </p:extLst>
          </p:nvPr>
        </p:nvGraphicFramePr>
        <p:xfrm>
          <a:off x="466725" y="1838325"/>
          <a:ext cx="9010650" cy="3411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Group 94">
            <a:extLst>
              <a:ext uri="{FF2B5EF4-FFF2-40B4-BE49-F238E27FC236}">
                <a16:creationId xmlns:a16="http://schemas.microsoft.com/office/drawing/2014/main" id="{6AEB96CD-EF5D-4B4A-A1B8-C67EDF2767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305362"/>
              </p:ext>
            </p:extLst>
          </p:nvPr>
        </p:nvGraphicFramePr>
        <p:xfrm>
          <a:off x="645200" y="5191232"/>
          <a:ext cx="8664110" cy="832485"/>
        </p:xfrm>
        <a:graphic>
          <a:graphicData uri="http://schemas.openxmlformats.org/drawingml/2006/table">
            <a:tbl>
              <a:tblPr/>
              <a:tblGrid>
                <a:gridCol w="17328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2822">
                  <a:extLst>
                    <a:ext uri="{9D8B030D-6E8A-4147-A177-3AD203B41FA5}">
                      <a16:colId xmlns:a16="http://schemas.microsoft.com/office/drawing/2014/main" val="3139970381"/>
                    </a:ext>
                  </a:extLst>
                </a:gridCol>
                <a:gridCol w="1732822">
                  <a:extLst>
                    <a:ext uri="{9D8B030D-6E8A-4147-A177-3AD203B41FA5}">
                      <a16:colId xmlns:a16="http://schemas.microsoft.com/office/drawing/2014/main" val="422426254"/>
                    </a:ext>
                  </a:extLst>
                </a:gridCol>
                <a:gridCol w="1732822">
                  <a:extLst>
                    <a:ext uri="{9D8B030D-6E8A-4147-A177-3AD203B41FA5}">
                      <a16:colId xmlns:a16="http://schemas.microsoft.com/office/drawing/2014/main" val="3331492839"/>
                    </a:ext>
                  </a:extLst>
                </a:gridCol>
                <a:gridCol w="1732822">
                  <a:extLst>
                    <a:ext uri="{9D8B030D-6E8A-4147-A177-3AD203B41FA5}">
                      <a16:colId xmlns:a16="http://schemas.microsoft.com/office/drawing/2014/main" val="3183433296"/>
                    </a:ext>
                  </a:extLst>
                </a:gridCol>
              </a:tblGrid>
              <a:tr h="426358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마음의 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평안을 느꼈다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친절하게 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환영해 주었다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이주민에게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도움이 되는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지원이 많았다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자국민이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많았다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기타</a:t>
                      </a:r>
                      <a:r>
                        <a:rPr kumimoji="1" lang="en-US" altLang="ko-KR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/</a:t>
                      </a:r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무응답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1651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95CAF20A-59DA-4803-B6F5-5F28037CF640}"/>
              </a:ext>
            </a:extLst>
          </p:cNvPr>
          <p:cNvSpPr/>
          <p:nvPr/>
        </p:nvSpPr>
        <p:spPr>
          <a:xfrm>
            <a:off x="219105" y="143729"/>
            <a:ext cx="1871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500" b="1" dirty="0">
                <a:latin typeface="+mj-ea"/>
              </a:rPr>
              <a:t>Ⅱ. </a:t>
            </a:r>
            <a:r>
              <a:rPr lang="ko-KR" altLang="en-US" sz="1500" b="1" dirty="0">
                <a:latin typeface="+mj-ea"/>
              </a:rPr>
              <a:t>한국</a:t>
            </a:r>
            <a:endParaRPr lang="en-US" altLang="ko-KR" sz="1500" b="1" dirty="0">
              <a:latin typeface="+mj-ea"/>
            </a:endParaRPr>
          </a:p>
          <a:p>
            <a:pPr algn="ctr"/>
            <a:r>
              <a:rPr lang="ko-KR" altLang="en-US" sz="1500" b="1" dirty="0">
                <a:latin typeface="+mj-ea"/>
              </a:rPr>
              <a:t> 종교생활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FFFDB6-7DD9-4402-A40C-BA424FE9DFA6}"/>
              </a:ext>
            </a:extLst>
          </p:cNvPr>
          <p:cNvSpPr txBox="1"/>
          <p:nvPr/>
        </p:nvSpPr>
        <p:spPr>
          <a:xfrm>
            <a:off x="1634933" y="132921"/>
            <a:ext cx="8242492" cy="517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1990" marR="0" indent="-341630" algn="just" fontAlgn="base" latinLnBrk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6.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개별 종교에 대한 인식 및 경험 </a:t>
            </a: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- (7)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호감이 형성되지 된 이유</a:t>
            </a:r>
          </a:p>
        </p:txBody>
      </p:sp>
      <p:graphicFrame>
        <p:nvGraphicFramePr>
          <p:cNvPr id="18" name="개체 2">
            <a:extLst>
              <a:ext uri="{FF2B5EF4-FFF2-40B4-BE49-F238E27FC236}">
                <a16:creationId xmlns:a16="http://schemas.microsoft.com/office/drawing/2014/main" id="{4016B0FD-11BF-45A3-8A0C-75C5CC55D173}"/>
              </a:ext>
            </a:extLst>
          </p:cNvPr>
          <p:cNvGraphicFramePr>
            <a:graphicFrameLocks/>
          </p:cNvGraphicFramePr>
          <p:nvPr/>
        </p:nvGraphicFramePr>
        <p:xfrm>
          <a:off x="466725" y="1838325"/>
          <a:ext cx="9010650" cy="3411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Group 94">
            <a:extLst>
              <a:ext uri="{FF2B5EF4-FFF2-40B4-BE49-F238E27FC236}">
                <a16:creationId xmlns:a16="http://schemas.microsoft.com/office/drawing/2014/main" id="{6AEB96CD-EF5D-4B4A-A1B8-C67EDF2767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891095"/>
              </p:ext>
            </p:extLst>
          </p:nvPr>
        </p:nvGraphicFramePr>
        <p:xfrm>
          <a:off x="645200" y="5191232"/>
          <a:ext cx="8664110" cy="832485"/>
        </p:xfrm>
        <a:graphic>
          <a:graphicData uri="http://schemas.openxmlformats.org/drawingml/2006/table">
            <a:tbl>
              <a:tblPr/>
              <a:tblGrid>
                <a:gridCol w="17328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2822">
                  <a:extLst>
                    <a:ext uri="{9D8B030D-6E8A-4147-A177-3AD203B41FA5}">
                      <a16:colId xmlns:a16="http://schemas.microsoft.com/office/drawing/2014/main" val="3139970381"/>
                    </a:ext>
                  </a:extLst>
                </a:gridCol>
                <a:gridCol w="1732822">
                  <a:extLst>
                    <a:ext uri="{9D8B030D-6E8A-4147-A177-3AD203B41FA5}">
                      <a16:colId xmlns:a16="http://schemas.microsoft.com/office/drawing/2014/main" val="422426254"/>
                    </a:ext>
                  </a:extLst>
                </a:gridCol>
                <a:gridCol w="1732822">
                  <a:extLst>
                    <a:ext uri="{9D8B030D-6E8A-4147-A177-3AD203B41FA5}">
                      <a16:colId xmlns:a16="http://schemas.microsoft.com/office/drawing/2014/main" val="3331492839"/>
                    </a:ext>
                  </a:extLst>
                </a:gridCol>
                <a:gridCol w="1732822">
                  <a:extLst>
                    <a:ext uri="{9D8B030D-6E8A-4147-A177-3AD203B41FA5}">
                      <a16:colId xmlns:a16="http://schemas.microsoft.com/office/drawing/2014/main" val="3183433296"/>
                    </a:ext>
                  </a:extLst>
                </a:gridCol>
              </a:tblGrid>
              <a:tr h="426358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이주민에게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도움 지원이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없었다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환영 받는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느낌이 없었다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예배</a:t>
                      </a:r>
                      <a:r>
                        <a:rPr kumimoji="1" lang="en-US" altLang="ko-KR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,</a:t>
                      </a:r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미사</a:t>
                      </a:r>
                      <a:r>
                        <a:rPr kumimoji="1" lang="en-US" altLang="ko-KR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,</a:t>
                      </a:r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예불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분위기가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마음에 안 들었다</a:t>
                      </a:r>
                      <a:endParaRPr kumimoji="1" lang="en-US" altLang="ko-KR" sz="18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기타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8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무응답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직사각형 6">
            <a:extLst>
              <a:ext uri="{FF2B5EF4-FFF2-40B4-BE49-F238E27FC236}">
                <a16:creationId xmlns:a16="http://schemas.microsoft.com/office/drawing/2014/main" id="{801E71FC-36A0-4497-BAFB-B049778BA06C}"/>
              </a:ext>
            </a:extLst>
          </p:cNvPr>
          <p:cNvSpPr/>
          <p:nvPr/>
        </p:nvSpPr>
        <p:spPr>
          <a:xfrm>
            <a:off x="4356310" y="1643303"/>
            <a:ext cx="4953000" cy="3900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base">
              <a:lnSpc>
                <a:spcPct val="160000"/>
              </a:lnSpc>
            </a:pP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(Base=</a:t>
            </a:r>
            <a:r>
              <a:rPr lang="ko-KR" altLang="en-US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종교행사 참석 후 호감이 생기지 않은 자</a:t>
            </a: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 N=19, %)</a:t>
            </a:r>
            <a:endParaRPr lang="ko-KR" altLang="en-US" sz="1400" kern="0" spc="-50" dirty="0">
              <a:solidFill>
                <a:srgbClr val="000000"/>
              </a:solidFill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88123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573898-4C3B-403C-AA44-650AF4E00BDB}"/>
              </a:ext>
            </a:extLst>
          </p:cNvPr>
          <p:cNvSpPr txBox="1"/>
          <p:nvPr/>
        </p:nvSpPr>
        <p:spPr>
          <a:xfrm>
            <a:off x="3614767" y="2893657"/>
            <a:ext cx="29803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4000" b="1" dirty="0"/>
              <a:t>결론 및 제언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1EE34BBE-EB0C-B433-A928-394F35BCC5A9}"/>
              </a:ext>
            </a:extLst>
          </p:cNvPr>
          <p:cNvSpPr/>
          <p:nvPr/>
        </p:nvSpPr>
        <p:spPr>
          <a:xfrm>
            <a:off x="2785167" y="2768918"/>
            <a:ext cx="731520" cy="731520"/>
          </a:xfrm>
          <a:prstGeom prst="rect">
            <a:avLst/>
          </a:prstGeom>
          <a:solidFill>
            <a:srgbClr val="1E66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solidFill>
                  <a:schemeClr val="bg1"/>
                </a:solidFill>
                <a:latin typeface="Arial" panose="020B0604020202020204" pitchFamily="34" charset="0"/>
                <a:ea typeface="맑은 고딕"/>
                <a:sym typeface="Noto Sans CJK KR Bold"/>
              </a:rPr>
              <a:t>3</a:t>
            </a:r>
            <a:endParaRPr lang="ko-KR" altLang="en-US" sz="4400" b="1" dirty="0">
              <a:solidFill>
                <a:schemeClr val="bg1"/>
              </a:solidFill>
              <a:latin typeface="Arial" panose="020B0604020202020204" pitchFamily="34" charset="0"/>
              <a:ea typeface="맑은 고딕"/>
              <a:sym typeface="Noto Sans CJK KR Bold"/>
            </a:endParaRPr>
          </a:p>
        </p:txBody>
      </p:sp>
    </p:spTree>
    <p:extLst>
      <p:ext uri="{BB962C8B-B14F-4D97-AF65-F5344CB8AC3E}">
        <p14:creationId xmlns:p14="http://schemas.microsoft.com/office/powerpoint/2010/main" val="12357345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89B28530-8008-4A47-BC96-6C351CEFDF8A}"/>
              </a:ext>
            </a:extLst>
          </p:cNvPr>
          <p:cNvSpPr/>
          <p:nvPr/>
        </p:nvSpPr>
        <p:spPr>
          <a:xfrm>
            <a:off x="219105" y="308284"/>
            <a:ext cx="187100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50" b="1" dirty="0">
                <a:latin typeface="+mj-ea"/>
              </a:rPr>
              <a:t>Ⅲ. </a:t>
            </a:r>
            <a:r>
              <a:rPr lang="ko-KR" altLang="en-US" sz="1450" b="1" dirty="0">
                <a:latin typeface="+mj-ea"/>
              </a:rPr>
              <a:t>결론 및 제언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CA043D-5110-4D50-8C8B-71B47396ECD8}"/>
              </a:ext>
            </a:extLst>
          </p:cNvPr>
          <p:cNvSpPr txBox="1"/>
          <p:nvPr/>
        </p:nvSpPr>
        <p:spPr>
          <a:xfrm>
            <a:off x="1634933" y="132921"/>
            <a:ext cx="8242492" cy="517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1990" marR="0" indent="-341630" algn="just" fontAlgn="base" latinLnBrk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1.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 개신교 위상</a:t>
            </a:r>
          </a:p>
        </p:txBody>
      </p:sp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F20B16A8-983F-4B0D-9A4A-84CD84B7E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259578"/>
              </p:ext>
            </p:extLst>
          </p:nvPr>
        </p:nvGraphicFramePr>
        <p:xfrm>
          <a:off x="612858" y="1298119"/>
          <a:ext cx="8635917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16729">
                  <a:extLst>
                    <a:ext uri="{9D8B030D-6E8A-4147-A177-3AD203B41FA5}">
                      <a16:colId xmlns:a16="http://schemas.microsoft.com/office/drawing/2014/main" val="2193241596"/>
                    </a:ext>
                  </a:extLst>
                </a:gridCol>
                <a:gridCol w="1103198">
                  <a:extLst>
                    <a:ext uri="{9D8B030D-6E8A-4147-A177-3AD203B41FA5}">
                      <a16:colId xmlns:a16="http://schemas.microsoft.com/office/drawing/2014/main" val="101261571"/>
                    </a:ext>
                  </a:extLst>
                </a:gridCol>
                <a:gridCol w="1103198">
                  <a:extLst>
                    <a:ext uri="{9D8B030D-6E8A-4147-A177-3AD203B41FA5}">
                      <a16:colId xmlns:a16="http://schemas.microsoft.com/office/drawing/2014/main" val="2925642588"/>
                    </a:ext>
                  </a:extLst>
                </a:gridCol>
                <a:gridCol w="1103198">
                  <a:extLst>
                    <a:ext uri="{9D8B030D-6E8A-4147-A177-3AD203B41FA5}">
                      <a16:colId xmlns:a16="http://schemas.microsoft.com/office/drawing/2014/main" val="466792319"/>
                    </a:ext>
                  </a:extLst>
                </a:gridCol>
                <a:gridCol w="1103198">
                  <a:extLst>
                    <a:ext uri="{9D8B030D-6E8A-4147-A177-3AD203B41FA5}">
                      <a16:colId xmlns:a16="http://schemas.microsoft.com/office/drawing/2014/main" val="524071479"/>
                    </a:ext>
                  </a:extLst>
                </a:gridCol>
                <a:gridCol w="1103198">
                  <a:extLst>
                    <a:ext uri="{9D8B030D-6E8A-4147-A177-3AD203B41FA5}">
                      <a16:colId xmlns:a16="http://schemas.microsoft.com/office/drawing/2014/main" val="348806166"/>
                    </a:ext>
                  </a:extLst>
                </a:gridCol>
                <a:gridCol w="1103198">
                  <a:extLst>
                    <a:ext uri="{9D8B030D-6E8A-4147-A177-3AD203B41FA5}">
                      <a16:colId xmlns:a16="http://schemas.microsoft.com/office/drawing/2014/main" val="2961425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/>
                        <a:t>개신교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/>
                        <a:t>카톨릭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/>
                        <a:t>불교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/>
                        <a:t>이슬람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/>
                        <a:t>힌두교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err="1"/>
                        <a:t>무종교</a:t>
                      </a:r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031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/>
                        <a:t>본국에서 믿은 종교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rgbClr val="FF0000"/>
                          </a:solidFill>
                        </a:rPr>
                        <a:t>9.2</a:t>
                      </a:r>
                      <a:endParaRPr lang="ko-KR" alt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/>
                        <a:t>6.0</a:t>
                      </a:r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/>
                        <a:t>21.4</a:t>
                      </a:r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/>
                        <a:t>6.0</a:t>
                      </a:r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/>
                        <a:t>2.7</a:t>
                      </a:r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/>
                        <a:t>52.6</a:t>
                      </a:r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784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/>
                        <a:t>한국에서 믿는 종교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rgbClr val="FF0000"/>
                          </a:solidFill>
                        </a:rPr>
                        <a:t>8.2</a:t>
                      </a:r>
                      <a:endParaRPr lang="ko-KR" alt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/>
                        <a:t>5.2</a:t>
                      </a:r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/>
                        <a:t>12.2</a:t>
                      </a:r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/>
                        <a:t>5.2</a:t>
                      </a:r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/>
                        <a:t>1.5</a:t>
                      </a:r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/>
                        <a:t>66.2</a:t>
                      </a:r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9635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err="1"/>
                        <a:t>종교별</a:t>
                      </a:r>
                      <a:r>
                        <a:rPr lang="ko-KR" altLang="en-US" sz="1400" b="1" dirty="0"/>
                        <a:t> 호감도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rgbClr val="FF0000"/>
                          </a:solidFill>
                        </a:rPr>
                        <a:t>38.0</a:t>
                      </a:r>
                      <a:endParaRPr lang="ko-KR" alt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/>
                        <a:t>52.7</a:t>
                      </a:r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/>
                        <a:t>34.4</a:t>
                      </a:r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/>
                        <a:t>17.0</a:t>
                      </a:r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/>
                        <a:t>-</a:t>
                      </a:r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/>
                        <a:t>-</a:t>
                      </a:r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6501926"/>
                  </a:ext>
                </a:extLst>
              </a:tr>
            </a:tbl>
          </a:graphicData>
        </a:graphic>
      </p:graphicFrame>
      <p:graphicFrame>
        <p:nvGraphicFramePr>
          <p:cNvPr id="9" name="표 8">
            <a:extLst>
              <a:ext uri="{FF2B5EF4-FFF2-40B4-BE49-F238E27FC236}">
                <a16:creationId xmlns:a16="http://schemas.microsoft.com/office/drawing/2014/main" id="{A3DD5F28-D784-4417-910A-671096DC1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919991"/>
              </p:ext>
            </p:extLst>
          </p:nvPr>
        </p:nvGraphicFramePr>
        <p:xfrm>
          <a:off x="612859" y="3210304"/>
          <a:ext cx="8635917" cy="19642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16729">
                  <a:extLst>
                    <a:ext uri="{9D8B030D-6E8A-4147-A177-3AD203B41FA5}">
                      <a16:colId xmlns:a16="http://schemas.microsoft.com/office/drawing/2014/main" val="2193241596"/>
                    </a:ext>
                  </a:extLst>
                </a:gridCol>
                <a:gridCol w="1103198">
                  <a:extLst>
                    <a:ext uri="{9D8B030D-6E8A-4147-A177-3AD203B41FA5}">
                      <a16:colId xmlns:a16="http://schemas.microsoft.com/office/drawing/2014/main" val="101261571"/>
                    </a:ext>
                  </a:extLst>
                </a:gridCol>
                <a:gridCol w="1103198">
                  <a:extLst>
                    <a:ext uri="{9D8B030D-6E8A-4147-A177-3AD203B41FA5}">
                      <a16:colId xmlns:a16="http://schemas.microsoft.com/office/drawing/2014/main" val="2925642588"/>
                    </a:ext>
                  </a:extLst>
                </a:gridCol>
                <a:gridCol w="1103198">
                  <a:extLst>
                    <a:ext uri="{9D8B030D-6E8A-4147-A177-3AD203B41FA5}">
                      <a16:colId xmlns:a16="http://schemas.microsoft.com/office/drawing/2014/main" val="466792319"/>
                    </a:ext>
                  </a:extLst>
                </a:gridCol>
                <a:gridCol w="1103198">
                  <a:extLst>
                    <a:ext uri="{9D8B030D-6E8A-4147-A177-3AD203B41FA5}">
                      <a16:colId xmlns:a16="http://schemas.microsoft.com/office/drawing/2014/main" val="524071479"/>
                    </a:ext>
                  </a:extLst>
                </a:gridCol>
                <a:gridCol w="1103198">
                  <a:extLst>
                    <a:ext uri="{9D8B030D-6E8A-4147-A177-3AD203B41FA5}">
                      <a16:colId xmlns:a16="http://schemas.microsoft.com/office/drawing/2014/main" val="348806166"/>
                    </a:ext>
                  </a:extLst>
                </a:gridCol>
                <a:gridCol w="1103198">
                  <a:extLst>
                    <a:ext uri="{9D8B030D-6E8A-4147-A177-3AD203B41FA5}">
                      <a16:colId xmlns:a16="http://schemas.microsoft.com/office/drawing/2014/main" val="296142560"/>
                    </a:ext>
                  </a:extLst>
                </a:gridCol>
              </a:tblGrid>
              <a:tr h="409815"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/>
                        <a:t>개신교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/>
                        <a:t>카톨릭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/>
                        <a:t>불교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/>
                        <a:t>이슬람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/>
                        <a:t>잘 모름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/>
                        <a:t>무응답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031724"/>
                  </a:ext>
                </a:extLst>
              </a:tr>
              <a:tr h="50525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/>
                        <a:t>이주민에게 애정을</a:t>
                      </a:r>
                      <a:endParaRPr lang="en-US" altLang="ko-KR" sz="1400" b="1" dirty="0"/>
                    </a:p>
                    <a:p>
                      <a:pPr algn="ctr" latinLnBrk="1"/>
                      <a:r>
                        <a:rPr lang="ko-KR" altLang="en-US" sz="1400" b="1" dirty="0"/>
                        <a:t> 갖고 있는 종교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rgbClr val="FF0000"/>
                          </a:solidFill>
                        </a:rPr>
                        <a:t>22.6</a:t>
                      </a:r>
                      <a:endParaRPr lang="ko-KR" alt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/>
                        <a:t>7.4</a:t>
                      </a:r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/>
                        <a:t>12.8</a:t>
                      </a:r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/>
                        <a:t>3.9</a:t>
                      </a:r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/>
                        <a:t>49.6</a:t>
                      </a:r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/>
                        <a:t>3.7</a:t>
                      </a:r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784668"/>
                  </a:ext>
                </a:extLst>
              </a:tr>
              <a:tr h="50525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/>
                        <a:t>이주민의 어려움을 </a:t>
                      </a:r>
                      <a:endParaRPr lang="en-US" altLang="ko-KR" sz="1400" b="1" dirty="0"/>
                    </a:p>
                    <a:p>
                      <a:pPr algn="ctr" latinLnBrk="1"/>
                      <a:r>
                        <a:rPr lang="ko-KR" altLang="en-US" sz="1400" b="1" dirty="0"/>
                        <a:t>가장 잘 이해하는 종교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rgbClr val="FF0000"/>
                          </a:solidFill>
                        </a:rPr>
                        <a:t>19.4</a:t>
                      </a:r>
                      <a:endParaRPr lang="ko-KR" alt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/>
                        <a:t>7.2</a:t>
                      </a:r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/>
                        <a:t>10.9</a:t>
                      </a:r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/>
                        <a:t>3.1</a:t>
                      </a:r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/>
                        <a:t>56.1</a:t>
                      </a:r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/>
                        <a:t>3.3</a:t>
                      </a:r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9635059"/>
                  </a:ext>
                </a:extLst>
              </a:tr>
              <a:tr h="50525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/>
                        <a:t>이주민에게 실질적인 도움을 주는 종교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rgbClr val="FF0000"/>
                          </a:solidFill>
                        </a:rPr>
                        <a:t>19.2</a:t>
                      </a:r>
                      <a:endParaRPr lang="ko-KR" alt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/>
                        <a:t>7.7</a:t>
                      </a:r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/>
                        <a:t>9.6</a:t>
                      </a:r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/>
                        <a:t>2.8</a:t>
                      </a:r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/>
                        <a:t>56.1</a:t>
                      </a:r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/>
                        <a:t>4.5</a:t>
                      </a:r>
                      <a:endParaRPr lang="ko-KR" altLang="en-US" sz="14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6501926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EE918758-0D58-4676-BEFC-0BAB389E4E29}"/>
              </a:ext>
            </a:extLst>
          </p:cNvPr>
          <p:cNvSpPr txBox="1"/>
          <p:nvPr/>
        </p:nvSpPr>
        <p:spPr>
          <a:xfrm>
            <a:off x="2090105" y="5504190"/>
            <a:ext cx="6580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/>
              <a:t>“</a:t>
            </a:r>
            <a:r>
              <a:rPr lang="ko-KR" altLang="en-US" sz="2800" b="1" dirty="0"/>
              <a:t>이미지로는 불교</a:t>
            </a:r>
            <a:r>
              <a:rPr lang="en-US" altLang="ko-KR" sz="2800" b="1" dirty="0"/>
              <a:t>, </a:t>
            </a:r>
            <a:r>
              <a:rPr lang="ko-KR" altLang="en-US" sz="2800" b="1" dirty="0"/>
              <a:t>실체적으로는 기독교</a:t>
            </a:r>
            <a:r>
              <a:rPr lang="en-US" altLang="ko-KR" sz="2800" b="1" dirty="0"/>
              <a:t>”</a:t>
            </a:r>
            <a:endParaRPr lang="ko-KR" altLang="en-US" sz="2800" b="1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334705DC-3BC0-4887-8B78-8E2C36F31095}"/>
              </a:ext>
            </a:extLst>
          </p:cNvPr>
          <p:cNvSpPr/>
          <p:nvPr/>
        </p:nvSpPr>
        <p:spPr>
          <a:xfrm>
            <a:off x="2647482" y="1298119"/>
            <a:ext cx="1067268" cy="148336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0B9AA7CF-FAAA-46D3-924A-A969BB256919}"/>
              </a:ext>
            </a:extLst>
          </p:cNvPr>
          <p:cNvSpPr/>
          <p:nvPr/>
        </p:nvSpPr>
        <p:spPr>
          <a:xfrm>
            <a:off x="2647482" y="3210303"/>
            <a:ext cx="1067268" cy="1964295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7" name="그래픽 16" descr="조금 굽은 줄 화살표">
            <a:extLst>
              <a:ext uri="{FF2B5EF4-FFF2-40B4-BE49-F238E27FC236}">
                <a16:creationId xmlns:a16="http://schemas.microsoft.com/office/drawing/2014/main" id="{3AE50527-D991-449A-92A8-E57AEE9ADB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7055" y="5308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7337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89B28530-8008-4A47-BC96-6C351CEFDF8A}"/>
              </a:ext>
            </a:extLst>
          </p:cNvPr>
          <p:cNvSpPr/>
          <p:nvPr/>
        </p:nvSpPr>
        <p:spPr>
          <a:xfrm>
            <a:off x="219105" y="308284"/>
            <a:ext cx="187100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50" b="1" dirty="0">
                <a:latin typeface="+mj-ea"/>
              </a:rPr>
              <a:t>Ⅲ. </a:t>
            </a:r>
            <a:r>
              <a:rPr lang="ko-KR" altLang="en-US" sz="1450" b="1" dirty="0">
                <a:latin typeface="+mj-ea"/>
              </a:rPr>
              <a:t>결론 및 제언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CA043D-5110-4D50-8C8B-71B47396ECD8}"/>
              </a:ext>
            </a:extLst>
          </p:cNvPr>
          <p:cNvSpPr txBox="1"/>
          <p:nvPr/>
        </p:nvSpPr>
        <p:spPr>
          <a:xfrm>
            <a:off x="1634933" y="132921"/>
            <a:ext cx="8242492" cy="517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1990" marR="0" indent="-341630" algn="just" fontAlgn="base" latinLnBrk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2.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 이주민 선교 전략</a:t>
            </a: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(1)</a:t>
            </a:r>
            <a:endParaRPr lang="ko-KR" altLang="en-US" sz="2000" b="1" kern="0" spc="-50" dirty="0">
              <a:solidFill>
                <a:srgbClr val="000000"/>
              </a:solidFill>
              <a:latin typeface="맑은 고딕" panose="020B0503020000020004" pitchFamily="50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941CE90-7591-4F91-9AAF-1D699D5D524C}"/>
              </a:ext>
            </a:extLst>
          </p:cNvPr>
          <p:cNvSpPr txBox="1"/>
          <p:nvPr/>
        </p:nvSpPr>
        <p:spPr>
          <a:xfrm>
            <a:off x="762934" y="1009428"/>
            <a:ext cx="42130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1) 20</a:t>
            </a:r>
            <a:r>
              <a:rPr lang="ko-KR" altLang="en-US" b="1" dirty="0"/>
              <a:t>대와 </a:t>
            </a:r>
            <a:r>
              <a:rPr lang="en-US" altLang="ko-KR" b="1" dirty="0"/>
              <a:t>30</a:t>
            </a:r>
            <a:r>
              <a:rPr lang="ko-KR" altLang="en-US" b="1" dirty="0"/>
              <a:t>대의 종교 보유자 비율 높음</a:t>
            </a:r>
            <a:endParaRPr lang="en-US" altLang="ko-KR" b="1" dirty="0"/>
          </a:p>
          <a:p>
            <a:endParaRPr lang="en-US" altLang="ko-KR" dirty="0"/>
          </a:p>
          <a:p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988CFE1-07CE-4F5F-829F-095A7EEC3D6C}"/>
              </a:ext>
            </a:extLst>
          </p:cNvPr>
          <p:cNvSpPr txBox="1"/>
          <p:nvPr/>
        </p:nvSpPr>
        <p:spPr>
          <a:xfrm>
            <a:off x="762934" y="2971807"/>
            <a:ext cx="60596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2) 20</a:t>
            </a:r>
            <a:r>
              <a:rPr lang="ko-KR" altLang="en-US" b="1" dirty="0"/>
              <a:t>대와 </a:t>
            </a:r>
            <a:r>
              <a:rPr lang="en-US" altLang="ko-KR" b="1" dirty="0"/>
              <a:t>30</a:t>
            </a:r>
            <a:r>
              <a:rPr lang="ko-KR" altLang="en-US" b="1" dirty="0"/>
              <a:t>대의 개신교 호감도 비율이 타 연령과 </a:t>
            </a:r>
            <a:r>
              <a:rPr lang="ko-KR" altLang="en-US" b="1" dirty="0" err="1"/>
              <a:t>차이없음</a:t>
            </a:r>
            <a:endParaRPr lang="en-US" altLang="ko-KR" b="1" dirty="0"/>
          </a:p>
          <a:p>
            <a:endParaRPr lang="en-US" altLang="ko-KR" dirty="0"/>
          </a:p>
          <a:p>
            <a:r>
              <a:rPr lang="en-US" altLang="ko-KR" dirty="0"/>
              <a:t> - 20</a:t>
            </a:r>
            <a:r>
              <a:rPr lang="ko-KR" altLang="en-US" dirty="0"/>
              <a:t>대 </a:t>
            </a:r>
            <a:r>
              <a:rPr lang="en-US" altLang="ko-KR" dirty="0"/>
              <a:t>33.1%, 30</a:t>
            </a:r>
            <a:r>
              <a:rPr lang="ko-KR" altLang="en-US" dirty="0"/>
              <a:t>대 </a:t>
            </a:r>
            <a:r>
              <a:rPr lang="en-US" altLang="ko-KR" dirty="0"/>
              <a:t>34.9%, 40</a:t>
            </a:r>
            <a:r>
              <a:rPr lang="ko-KR" altLang="en-US" dirty="0"/>
              <a:t>대 </a:t>
            </a:r>
            <a:r>
              <a:rPr lang="en-US" altLang="ko-KR" dirty="0"/>
              <a:t>36.4, 50</a:t>
            </a:r>
            <a:r>
              <a:rPr lang="ko-KR" altLang="en-US" dirty="0"/>
              <a:t>대 </a:t>
            </a:r>
            <a:r>
              <a:rPr lang="en-US" altLang="ko-KR" dirty="0"/>
              <a:t>54.9%</a:t>
            </a:r>
            <a:endParaRPr lang="ko-KR" alt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28AC3E1-DEA0-479A-BF41-02E262C5A5A5}"/>
              </a:ext>
            </a:extLst>
          </p:cNvPr>
          <p:cNvSpPr txBox="1"/>
          <p:nvPr/>
        </p:nvSpPr>
        <p:spPr>
          <a:xfrm>
            <a:off x="6144401" y="5456127"/>
            <a:ext cx="134524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>
                <a:solidFill>
                  <a:srgbClr val="FF0000"/>
                </a:solidFill>
              </a:rPr>
              <a:t>20-30</a:t>
            </a:r>
            <a:r>
              <a:rPr lang="ko-KR" altLang="en-US" sz="2000" b="1" dirty="0">
                <a:solidFill>
                  <a:srgbClr val="FF0000"/>
                </a:solidFill>
              </a:rPr>
              <a:t>세대 </a:t>
            </a:r>
            <a:endParaRPr lang="en-US" altLang="ko-KR" sz="2000" b="1" dirty="0">
              <a:solidFill>
                <a:srgbClr val="FF0000"/>
              </a:solidFill>
            </a:endParaRPr>
          </a:p>
          <a:p>
            <a:endParaRPr lang="en-US" altLang="ko-KR" sz="2000" b="1" dirty="0">
              <a:solidFill>
                <a:srgbClr val="FF0000"/>
              </a:solidFill>
            </a:endParaRPr>
          </a:p>
          <a:p>
            <a:r>
              <a:rPr lang="en-US" altLang="ko-KR" sz="2000" b="1" dirty="0">
                <a:solidFill>
                  <a:srgbClr val="FF0000"/>
                </a:solidFill>
              </a:rPr>
              <a:t>50-60</a:t>
            </a:r>
            <a:r>
              <a:rPr lang="ko-KR" altLang="en-US" sz="2000" b="1" dirty="0">
                <a:solidFill>
                  <a:srgbClr val="FF0000"/>
                </a:solidFill>
              </a:rPr>
              <a:t>세대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EC37976-0808-4C35-88BA-4FD6A980A3B1}"/>
              </a:ext>
            </a:extLst>
          </p:cNvPr>
          <p:cNvSpPr txBox="1"/>
          <p:nvPr/>
        </p:nvSpPr>
        <p:spPr>
          <a:xfrm>
            <a:off x="3644080" y="5456127"/>
            <a:ext cx="206178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800" b="1" dirty="0" err="1"/>
              <a:t>투트랙</a:t>
            </a:r>
            <a:r>
              <a:rPr lang="ko-KR" altLang="en-US" sz="2800" b="1" dirty="0"/>
              <a:t> 타겟</a:t>
            </a:r>
            <a:endParaRPr lang="en-US" altLang="ko-KR" sz="2800" b="1" dirty="0"/>
          </a:p>
          <a:p>
            <a:pPr algn="ctr"/>
            <a:r>
              <a:rPr lang="ko-KR" altLang="en-US" sz="2800" b="1" dirty="0"/>
              <a:t>선교 전략</a:t>
            </a:r>
          </a:p>
        </p:txBody>
      </p:sp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D63FECF8-685B-40CC-970B-1568A6EC5ABB}"/>
              </a:ext>
            </a:extLst>
          </p:cNvPr>
          <p:cNvCxnSpPr>
            <a:cxnSpLocks/>
            <a:stCxn id="19" idx="3"/>
          </p:cNvCxnSpPr>
          <p:nvPr/>
        </p:nvCxnSpPr>
        <p:spPr>
          <a:xfrm flipV="1">
            <a:off x="5705863" y="5638800"/>
            <a:ext cx="438538" cy="294381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>
            <a:extLst>
              <a:ext uri="{FF2B5EF4-FFF2-40B4-BE49-F238E27FC236}">
                <a16:creationId xmlns:a16="http://schemas.microsoft.com/office/drawing/2014/main" id="{D2C5B636-7CF6-4A3C-AFF9-D74328867AD9}"/>
              </a:ext>
            </a:extLst>
          </p:cNvPr>
          <p:cNvCxnSpPr>
            <a:cxnSpLocks/>
            <a:stCxn id="19" idx="3"/>
          </p:cNvCxnSpPr>
          <p:nvPr/>
        </p:nvCxnSpPr>
        <p:spPr>
          <a:xfrm>
            <a:off x="5705863" y="5933181"/>
            <a:ext cx="438538" cy="349508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2C92AA8C-709D-4EB1-83EF-4B8BB765B2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933890"/>
              </p:ext>
            </p:extLst>
          </p:nvPr>
        </p:nvGraphicFramePr>
        <p:xfrm>
          <a:off x="844893" y="1561918"/>
          <a:ext cx="7641882" cy="10573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74482">
                  <a:extLst>
                    <a:ext uri="{9D8B030D-6E8A-4147-A177-3AD203B41FA5}">
                      <a16:colId xmlns:a16="http://schemas.microsoft.com/office/drawing/2014/main" val="3637534595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172411623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4255265074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883355326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3642436161"/>
                    </a:ext>
                  </a:extLst>
                </a:gridCol>
              </a:tblGrid>
              <a:tr h="528697">
                <a:tc>
                  <a:txBody>
                    <a:bodyPr/>
                    <a:lstStyle/>
                    <a:p>
                      <a:pPr algn="ctr" latinLnBrk="1"/>
                      <a:endParaRPr lang="ko-KR" altLang="en-US" sz="18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/>
                        <a:t>20</a:t>
                      </a:r>
                      <a:r>
                        <a:rPr lang="ko-KR" altLang="en-US" sz="1800" b="1" dirty="0"/>
                        <a:t>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/>
                        <a:t>30</a:t>
                      </a:r>
                      <a:r>
                        <a:rPr lang="ko-KR" altLang="en-US" sz="1800" b="1" dirty="0"/>
                        <a:t>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/>
                        <a:t>40</a:t>
                      </a:r>
                      <a:r>
                        <a:rPr lang="ko-KR" altLang="en-US" sz="1800" b="1" dirty="0"/>
                        <a:t>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/>
                        <a:t>50</a:t>
                      </a:r>
                      <a:r>
                        <a:rPr lang="ko-KR" altLang="en-US" sz="1800" b="1" dirty="0"/>
                        <a:t>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397601"/>
                  </a:ext>
                </a:extLst>
              </a:tr>
              <a:tr h="5286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/>
                        <a:t>종교 보유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solidFill>
                            <a:srgbClr val="FF0000"/>
                          </a:solidFill>
                        </a:rPr>
                        <a:t>45.2%</a:t>
                      </a:r>
                      <a:endParaRPr lang="ko-KR" alt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solidFill>
                            <a:srgbClr val="FF0000"/>
                          </a:solidFill>
                        </a:rPr>
                        <a:t>40.8%</a:t>
                      </a:r>
                      <a:endParaRPr lang="ko-KR" alt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/>
                        <a:t>31.8%</a:t>
                      </a:r>
                      <a:endParaRPr lang="ko-KR" altLang="en-US" sz="18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/>
                        <a:t>23.8%</a:t>
                      </a:r>
                      <a:endParaRPr lang="ko-KR" altLang="en-US" sz="18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449195"/>
                  </a:ext>
                </a:extLst>
              </a:tr>
            </a:tbl>
          </a:graphicData>
        </a:graphic>
      </p:graphicFrame>
      <p:graphicFrame>
        <p:nvGraphicFramePr>
          <p:cNvPr id="22" name="표 21">
            <a:extLst>
              <a:ext uri="{FF2B5EF4-FFF2-40B4-BE49-F238E27FC236}">
                <a16:creationId xmlns:a16="http://schemas.microsoft.com/office/drawing/2014/main" id="{737E1F8F-556A-4F74-91AD-AEA077EDDD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932176"/>
              </p:ext>
            </p:extLst>
          </p:nvPr>
        </p:nvGraphicFramePr>
        <p:xfrm>
          <a:off x="844893" y="4016854"/>
          <a:ext cx="7641882" cy="10573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74482">
                  <a:extLst>
                    <a:ext uri="{9D8B030D-6E8A-4147-A177-3AD203B41FA5}">
                      <a16:colId xmlns:a16="http://schemas.microsoft.com/office/drawing/2014/main" val="3637534595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172411623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4255265074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883355326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3642436161"/>
                    </a:ext>
                  </a:extLst>
                </a:gridCol>
              </a:tblGrid>
              <a:tr h="528697">
                <a:tc>
                  <a:txBody>
                    <a:bodyPr/>
                    <a:lstStyle/>
                    <a:p>
                      <a:pPr algn="ctr" latinLnBrk="1"/>
                      <a:endParaRPr lang="ko-KR" altLang="en-US" sz="18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/>
                        <a:t>20</a:t>
                      </a:r>
                      <a:r>
                        <a:rPr lang="ko-KR" altLang="en-US" sz="1800" b="1" dirty="0"/>
                        <a:t>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/>
                        <a:t>30</a:t>
                      </a:r>
                      <a:r>
                        <a:rPr lang="ko-KR" altLang="en-US" sz="1800" b="1" dirty="0"/>
                        <a:t>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/>
                        <a:t>40</a:t>
                      </a:r>
                      <a:r>
                        <a:rPr lang="ko-KR" altLang="en-US" sz="1800" b="1" dirty="0"/>
                        <a:t>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/>
                        <a:t>50</a:t>
                      </a:r>
                      <a:r>
                        <a:rPr lang="ko-KR" altLang="en-US" sz="1800" b="1" dirty="0"/>
                        <a:t>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397601"/>
                  </a:ext>
                </a:extLst>
              </a:tr>
              <a:tr h="5286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/>
                        <a:t>개신교 호감도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solidFill>
                            <a:schemeClr val="tx1"/>
                          </a:solidFill>
                        </a:rPr>
                        <a:t>33.1%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solidFill>
                            <a:schemeClr val="tx1"/>
                          </a:solidFill>
                        </a:rPr>
                        <a:t>34.9%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/>
                        <a:t>36.4%</a:t>
                      </a:r>
                      <a:endParaRPr lang="ko-KR" altLang="en-US" sz="18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/>
                        <a:t>54.9%</a:t>
                      </a:r>
                      <a:endParaRPr lang="ko-KR" altLang="en-US" sz="18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449195"/>
                  </a:ext>
                </a:extLst>
              </a:tr>
            </a:tbl>
          </a:graphicData>
        </a:graphic>
      </p:graphicFrame>
      <p:pic>
        <p:nvPicPr>
          <p:cNvPr id="23" name="그래픽 22" descr="조금 굽은 줄 화살표">
            <a:extLst>
              <a:ext uri="{FF2B5EF4-FFF2-40B4-BE49-F238E27FC236}">
                <a16:creationId xmlns:a16="http://schemas.microsoft.com/office/drawing/2014/main" id="{D3FD84BE-B89C-4C68-9A6B-6DA4869B42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37780" y="536828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84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19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89B28530-8008-4A47-BC96-6C351CEFDF8A}"/>
              </a:ext>
            </a:extLst>
          </p:cNvPr>
          <p:cNvSpPr/>
          <p:nvPr/>
        </p:nvSpPr>
        <p:spPr>
          <a:xfrm>
            <a:off x="219105" y="308284"/>
            <a:ext cx="187100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50" b="1" dirty="0">
                <a:latin typeface="+mj-ea"/>
              </a:rPr>
              <a:t>Ⅲ. </a:t>
            </a:r>
            <a:r>
              <a:rPr lang="ko-KR" altLang="en-US" sz="1450" b="1" dirty="0">
                <a:latin typeface="+mj-ea"/>
              </a:rPr>
              <a:t>결론 및 제언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CA043D-5110-4D50-8C8B-71B47396ECD8}"/>
              </a:ext>
            </a:extLst>
          </p:cNvPr>
          <p:cNvSpPr txBox="1"/>
          <p:nvPr/>
        </p:nvSpPr>
        <p:spPr>
          <a:xfrm>
            <a:off x="1634933" y="132921"/>
            <a:ext cx="8242492" cy="517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1990" marR="0" indent="-341630" algn="just" fontAlgn="base" latinLnBrk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2.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 이주민 선교 전략</a:t>
            </a: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(2)</a:t>
            </a:r>
            <a:endParaRPr lang="ko-KR" altLang="en-US" sz="2000" b="1" kern="0" spc="-50" dirty="0">
              <a:solidFill>
                <a:srgbClr val="000000"/>
              </a:solidFill>
              <a:latin typeface="맑은 고딕" panose="020B0503020000020004" pitchFamily="50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941CE90-7591-4F91-9AAF-1D699D5D524C}"/>
              </a:ext>
            </a:extLst>
          </p:cNvPr>
          <p:cNvSpPr txBox="1"/>
          <p:nvPr/>
        </p:nvSpPr>
        <p:spPr>
          <a:xfrm>
            <a:off x="762934" y="1009428"/>
            <a:ext cx="24320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1) </a:t>
            </a:r>
            <a:r>
              <a:rPr lang="ko-KR" altLang="en-US" b="1" dirty="0"/>
              <a:t>종교 시설 방문 계기</a:t>
            </a:r>
            <a:endParaRPr lang="en-US" altLang="ko-KR" b="1" dirty="0"/>
          </a:p>
          <a:p>
            <a:endParaRPr lang="en-US" altLang="ko-KR" dirty="0"/>
          </a:p>
          <a:p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988CFE1-07CE-4F5F-829F-095A7EEC3D6C}"/>
              </a:ext>
            </a:extLst>
          </p:cNvPr>
          <p:cNvSpPr txBox="1"/>
          <p:nvPr/>
        </p:nvSpPr>
        <p:spPr>
          <a:xfrm>
            <a:off x="762934" y="2973962"/>
            <a:ext cx="3408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2) </a:t>
            </a:r>
            <a:r>
              <a:rPr lang="ko-KR" altLang="en-US" b="1" dirty="0"/>
              <a:t>종교행사 참석 후 생긴 호감도</a:t>
            </a:r>
            <a:endParaRPr lang="ko-KR" alt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EC37976-0808-4C35-88BA-4FD6A980A3B1}"/>
              </a:ext>
            </a:extLst>
          </p:cNvPr>
          <p:cNvSpPr txBox="1"/>
          <p:nvPr/>
        </p:nvSpPr>
        <p:spPr>
          <a:xfrm>
            <a:off x="3452180" y="5132991"/>
            <a:ext cx="325602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800" b="1" dirty="0"/>
              <a:t>이주민이 이주민을</a:t>
            </a:r>
            <a:r>
              <a:rPr lang="en-US" altLang="ko-KR" sz="2800" b="1" dirty="0"/>
              <a:t>!</a:t>
            </a:r>
          </a:p>
          <a:p>
            <a:pPr algn="ctr"/>
            <a:r>
              <a:rPr lang="ko-KR" altLang="en-US" sz="2800" b="1" dirty="0"/>
              <a:t>전도한다 </a:t>
            </a:r>
            <a:endParaRPr lang="en-US" altLang="ko-KR" sz="2800" b="1" dirty="0"/>
          </a:p>
          <a:p>
            <a:pPr algn="ctr"/>
            <a:r>
              <a:rPr lang="en-US" altLang="ko-KR" sz="2800" b="1" dirty="0"/>
              <a:t>Come &amp; See!</a:t>
            </a:r>
            <a:r>
              <a:rPr lang="ko-KR" altLang="en-US" sz="2800" b="1" dirty="0"/>
              <a:t> </a:t>
            </a:r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2C92AA8C-709D-4EB1-83EF-4B8BB765B2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910721"/>
              </p:ext>
            </p:extLst>
          </p:nvPr>
        </p:nvGraphicFramePr>
        <p:xfrm>
          <a:off x="844894" y="1561918"/>
          <a:ext cx="7641883" cy="11078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96001">
                  <a:extLst>
                    <a:ext uri="{9D8B030D-6E8A-4147-A177-3AD203B41FA5}">
                      <a16:colId xmlns:a16="http://schemas.microsoft.com/office/drawing/2014/main" val="3637534595"/>
                    </a:ext>
                  </a:extLst>
                </a:gridCol>
                <a:gridCol w="1815294">
                  <a:extLst>
                    <a:ext uri="{9D8B030D-6E8A-4147-A177-3AD203B41FA5}">
                      <a16:colId xmlns:a16="http://schemas.microsoft.com/office/drawing/2014/main" val="1724116230"/>
                    </a:ext>
                  </a:extLst>
                </a:gridCol>
                <a:gridCol w="1815294">
                  <a:extLst>
                    <a:ext uri="{9D8B030D-6E8A-4147-A177-3AD203B41FA5}">
                      <a16:colId xmlns:a16="http://schemas.microsoft.com/office/drawing/2014/main" val="4255265074"/>
                    </a:ext>
                  </a:extLst>
                </a:gridCol>
                <a:gridCol w="1815294">
                  <a:extLst>
                    <a:ext uri="{9D8B030D-6E8A-4147-A177-3AD203B41FA5}">
                      <a16:colId xmlns:a16="http://schemas.microsoft.com/office/drawing/2014/main" val="2883355326"/>
                    </a:ext>
                  </a:extLst>
                </a:gridCol>
              </a:tblGrid>
              <a:tr h="528697"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/>
                        <a:t>가족의 권유</a:t>
                      </a:r>
                      <a:r>
                        <a:rPr lang="en-US" altLang="ko-KR" sz="1600" b="1" dirty="0"/>
                        <a:t>/</a:t>
                      </a:r>
                      <a:r>
                        <a:rPr lang="ko-KR" altLang="en-US" sz="1600" b="1" dirty="0"/>
                        <a:t>안내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/>
                        <a:t>이주민 권유</a:t>
                      </a:r>
                      <a:r>
                        <a:rPr lang="en-US" altLang="ko-KR" sz="1600" b="1" dirty="0"/>
                        <a:t>/</a:t>
                      </a:r>
                      <a:r>
                        <a:rPr lang="ko-KR" altLang="en-US" sz="1600" b="1" dirty="0"/>
                        <a:t>안내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/>
                        <a:t>평소 알고 있는 </a:t>
                      </a:r>
                      <a:endParaRPr lang="en-US" altLang="ko-KR" sz="1600" b="1" dirty="0"/>
                    </a:p>
                    <a:p>
                      <a:pPr algn="ctr" latinLnBrk="1"/>
                      <a:r>
                        <a:rPr lang="ko-KR" altLang="en-US" sz="1600" b="1" dirty="0"/>
                        <a:t>한국인 권유</a:t>
                      </a:r>
                      <a:r>
                        <a:rPr lang="en-US" altLang="ko-KR" sz="1600" b="1" dirty="0"/>
                        <a:t>/</a:t>
                      </a:r>
                      <a:r>
                        <a:rPr lang="ko-KR" altLang="en-US" sz="1600" b="1" dirty="0"/>
                        <a:t>안내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397601"/>
                  </a:ext>
                </a:extLst>
              </a:tr>
              <a:tr h="5286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/>
                        <a:t>종교 시설방문 계기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solidFill>
                            <a:schemeClr val="tx1"/>
                          </a:solidFill>
                        </a:rPr>
                        <a:t>28.7%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solidFill>
                            <a:schemeClr val="tx1"/>
                          </a:solidFill>
                        </a:rPr>
                        <a:t>25.4%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/>
                        <a:t>12.7%</a:t>
                      </a:r>
                      <a:endParaRPr lang="ko-KR" altLang="en-US" sz="18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449195"/>
                  </a:ext>
                </a:extLst>
              </a:tr>
            </a:tbl>
          </a:graphicData>
        </a:graphic>
      </p:graphicFrame>
      <p:graphicFrame>
        <p:nvGraphicFramePr>
          <p:cNvPr id="22" name="표 21">
            <a:extLst>
              <a:ext uri="{FF2B5EF4-FFF2-40B4-BE49-F238E27FC236}">
                <a16:creationId xmlns:a16="http://schemas.microsoft.com/office/drawing/2014/main" id="{737E1F8F-556A-4F74-91AD-AEA077EDDD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122138"/>
              </p:ext>
            </p:extLst>
          </p:nvPr>
        </p:nvGraphicFramePr>
        <p:xfrm>
          <a:off x="844895" y="3678796"/>
          <a:ext cx="7641882" cy="11687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74482">
                  <a:extLst>
                    <a:ext uri="{9D8B030D-6E8A-4147-A177-3AD203B41FA5}">
                      <a16:colId xmlns:a16="http://schemas.microsoft.com/office/drawing/2014/main" val="3637534595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172411623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4255265074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883355326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3642436161"/>
                    </a:ext>
                  </a:extLst>
                </a:gridCol>
              </a:tblGrid>
              <a:tr h="528697">
                <a:tc>
                  <a:txBody>
                    <a:bodyPr/>
                    <a:lstStyle/>
                    <a:p>
                      <a:pPr algn="ctr" latinLnBrk="1"/>
                      <a:endParaRPr lang="ko-KR" altLang="en-US" sz="18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/>
                        <a:t>개신교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/>
                        <a:t>카톨릭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/>
                        <a:t>이슬람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/>
                        <a:t>불교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397601"/>
                  </a:ext>
                </a:extLst>
              </a:tr>
              <a:tr h="5286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/>
                        <a:t>종교행사 참석 후 생긴 호감도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solidFill>
                            <a:schemeClr val="tx1"/>
                          </a:solidFill>
                        </a:rPr>
                        <a:t>87.1%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solidFill>
                            <a:schemeClr val="tx1"/>
                          </a:solidFill>
                        </a:rPr>
                        <a:t>84.7%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/>
                        <a:t>87.1%</a:t>
                      </a:r>
                      <a:endParaRPr lang="ko-KR" altLang="en-US" sz="18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/>
                        <a:t>97.0%</a:t>
                      </a:r>
                      <a:endParaRPr lang="ko-KR" altLang="en-US" sz="1800" b="1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449195"/>
                  </a:ext>
                </a:extLst>
              </a:tr>
            </a:tbl>
          </a:graphicData>
        </a:graphic>
      </p:graphicFrame>
      <p:pic>
        <p:nvPicPr>
          <p:cNvPr id="23" name="그래픽 22" descr="조금 굽은 줄 화살표">
            <a:extLst>
              <a:ext uri="{FF2B5EF4-FFF2-40B4-BE49-F238E27FC236}">
                <a16:creationId xmlns:a16="http://schemas.microsoft.com/office/drawing/2014/main" id="{D3FD84BE-B89C-4C68-9A6B-6DA4869B42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67086" y="529608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47EEF16-D779-4D18-9B75-A66ED6BDF63F}"/>
              </a:ext>
            </a:extLst>
          </p:cNvPr>
          <p:cNvSpPr txBox="1"/>
          <p:nvPr/>
        </p:nvSpPr>
        <p:spPr>
          <a:xfrm>
            <a:off x="2069578" y="195694"/>
            <a:ext cx="1778051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900" b="1" dirty="0">
                <a:solidFill>
                  <a:prstClr val="black"/>
                </a:solidFill>
                <a:latin typeface="맑은 고딕"/>
              </a:rPr>
              <a:t>2. </a:t>
            </a:r>
            <a:r>
              <a:rPr lang="ko-KR" altLang="en-US" sz="1900" b="1" dirty="0">
                <a:solidFill>
                  <a:prstClr val="black"/>
                </a:solidFill>
                <a:latin typeface="맑은 고딕"/>
              </a:rPr>
              <a:t>응답자 특성</a:t>
            </a:r>
          </a:p>
        </p:txBody>
      </p: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6FEC3A57-8871-401E-96DB-EA57EBE610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144433"/>
              </p:ext>
            </p:extLst>
          </p:nvPr>
        </p:nvGraphicFramePr>
        <p:xfrm>
          <a:off x="635480" y="1293961"/>
          <a:ext cx="8635040" cy="4994696"/>
        </p:xfrm>
        <a:graphic>
          <a:graphicData uri="http://schemas.openxmlformats.org/drawingml/2006/table">
            <a:tbl>
              <a:tblPr/>
              <a:tblGrid>
                <a:gridCol w="1342909">
                  <a:extLst>
                    <a:ext uri="{9D8B030D-6E8A-4147-A177-3AD203B41FA5}">
                      <a16:colId xmlns:a16="http://schemas.microsoft.com/office/drawing/2014/main" val="1262646179"/>
                    </a:ext>
                  </a:extLst>
                </a:gridCol>
                <a:gridCol w="1342909">
                  <a:extLst>
                    <a:ext uri="{9D8B030D-6E8A-4147-A177-3AD203B41FA5}">
                      <a16:colId xmlns:a16="http://schemas.microsoft.com/office/drawing/2014/main" val="2874449296"/>
                    </a:ext>
                  </a:extLst>
                </a:gridCol>
                <a:gridCol w="1487471">
                  <a:extLst>
                    <a:ext uri="{9D8B030D-6E8A-4147-A177-3AD203B41FA5}">
                      <a16:colId xmlns:a16="http://schemas.microsoft.com/office/drawing/2014/main" val="2461973588"/>
                    </a:ext>
                  </a:extLst>
                </a:gridCol>
                <a:gridCol w="1487471">
                  <a:extLst>
                    <a:ext uri="{9D8B030D-6E8A-4147-A177-3AD203B41FA5}">
                      <a16:colId xmlns:a16="http://schemas.microsoft.com/office/drawing/2014/main" val="67731228"/>
                    </a:ext>
                  </a:extLst>
                </a:gridCol>
                <a:gridCol w="1487471">
                  <a:extLst>
                    <a:ext uri="{9D8B030D-6E8A-4147-A177-3AD203B41FA5}">
                      <a16:colId xmlns:a16="http://schemas.microsoft.com/office/drawing/2014/main" val="235960378"/>
                    </a:ext>
                  </a:extLst>
                </a:gridCol>
                <a:gridCol w="1486809">
                  <a:extLst>
                    <a:ext uri="{9D8B030D-6E8A-4147-A177-3AD203B41FA5}">
                      <a16:colId xmlns:a16="http://schemas.microsoft.com/office/drawing/2014/main" val="3907984457"/>
                    </a:ext>
                  </a:extLst>
                </a:gridCol>
              </a:tblGrid>
              <a:tr h="511543">
                <a:tc rowSpan="2"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 분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85835" marR="85835" marT="42917" marB="42917" anchor="ctr">
                    <a:lnL>
                      <a:noFill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미주 한인교회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ko-KR" altLang="en-US" sz="1400" b="1" kern="0" spc="-5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한국교회</a:t>
                      </a:r>
                      <a:r>
                        <a:rPr lang="en-US" altLang="ko-KR" sz="1400" b="1" kern="0" spc="-5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400" b="1" kern="0" spc="-5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매주 현장예배 출석자</a:t>
                      </a:r>
                      <a:r>
                        <a:rPr lang="en-US" altLang="ko-KR" sz="1400" b="1" kern="0" spc="-5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4388482"/>
                  </a:ext>
                </a:extLst>
              </a:tr>
              <a:tr h="511543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ko-KR" altLang="en-US" sz="1400" b="1" kern="0" spc="-5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사례수</a:t>
                      </a:r>
                      <a:r>
                        <a:rPr lang="en-US" altLang="ko-KR" sz="1400" b="1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명</a:t>
                      </a:r>
                      <a:r>
                        <a:rPr lang="en-US" altLang="ko-KR" sz="1400" b="1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비율</a:t>
                      </a:r>
                      <a:r>
                        <a:rPr lang="en-US" altLang="ko-KR" sz="1400" b="1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(%)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사례수</a:t>
                      </a:r>
                      <a:r>
                        <a:rPr lang="en-US" altLang="ko-KR" sz="1400" b="1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명</a:t>
                      </a:r>
                      <a:r>
                        <a:rPr lang="en-US" altLang="ko-KR" sz="1400" b="1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비율</a:t>
                      </a:r>
                      <a:r>
                        <a:rPr lang="en-US" altLang="ko-KR" sz="1400" b="1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(%)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831229"/>
                  </a:ext>
                </a:extLst>
              </a:tr>
              <a:tr h="397161"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 체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85835" marR="85835" marT="42917" marB="42917" anchor="ctr">
                    <a:lnL>
                      <a:noFill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en-US" sz="1400" b="1" kern="0" spc="-5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(1,580)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spc="-5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(846)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spc="-5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180964"/>
                  </a:ext>
                </a:extLst>
              </a:tr>
              <a:tr h="39716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성별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>
                      <a:noFill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남성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(531)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33.6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(348)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-5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41.2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879443"/>
                  </a:ext>
                </a:extLst>
              </a:tr>
              <a:tr h="39716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여성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(1,049)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66.4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(498)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-5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58.8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618791"/>
                  </a:ext>
                </a:extLst>
              </a:tr>
              <a:tr h="397161">
                <a:tc row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연령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>
                      <a:noFill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en-US" altLang="ko-KR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39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 이하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en-US" sz="1400" kern="0" spc="-5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(82)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5.2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(217)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-5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26.4</a:t>
                      </a:r>
                      <a:endParaRPr lang="en-US" sz="1200" kern="0" spc="0" dirty="0">
                        <a:solidFill>
                          <a:srgbClr val="FF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282393"/>
                  </a:ext>
                </a:extLst>
              </a:tr>
              <a:tr h="39716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en-US" altLang="ko-KR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40-49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en-US" sz="1400" kern="0" spc="-5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(280)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17.7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(141)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16.7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6074370"/>
                  </a:ext>
                </a:extLst>
              </a:tr>
              <a:tr h="39716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en-US" altLang="ko-KR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50-59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en-US" sz="1400" kern="0" spc="-5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(388)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en-US" sz="1400" kern="0" spc="-5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24.6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(158)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18.7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6036167"/>
                  </a:ext>
                </a:extLst>
              </a:tr>
              <a:tr h="39716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en-US" altLang="ko-KR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60</a:t>
                      </a: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 이상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en-US" sz="1400" kern="0" spc="-5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(830)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en-US" sz="1400" kern="0" spc="-5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52.6</a:t>
                      </a:r>
                      <a:endParaRPr lang="en-US" sz="1200" kern="0" spc="0" dirty="0">
                        <a:solidFill>
                          <a:srgbClr val="FF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(513)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38.2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2499407"/>
                  </a:ext>
                </a:extLst>
              </a:tr>
              <a:tr h="397161"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ko-KR" altLang="en-US" sz="1400" b="1" kern="0" spc="-5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교회직분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>
                      <a:noFill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ko-KR" altLang="en-US" sz="1400" kern="0" spc="-5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중직자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en-US" sz="1400" kern="0" spc="-5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(784)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en-US" sz="1400" kern="0" spc="-5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50.4</a:t>
                      </a:r>
                      <a:endParaRPr lang="en-US" sz="1200" kern="0" spc="0" dirty="0">
                        <a:solidFill>
                          <a:srgbClr val="FF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(235)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27.8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079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4853489"/>
                  </a:ext>
                </a:extLst>
              </a:tr>
              <a:tr h="39716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ko-KR" alt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서리집사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(544)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en-US" sz="1400" kern="0" spc="-5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35.0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-5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(312)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36.9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2435131"/>
                  </a:ext>
                </a:extLst>
              </a:tr>
              <a:tr h="39716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ko-KR" altLang="en-US" sz="1400" kern="0" spc="-5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일반성도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(228)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316730" algn="l"/>
                        </a:tabLs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14.6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(299)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-5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35.3</a:t>
                      </a:r>
                      <a:endParaRPr lang="en-US" sz="1200" kern="0" spc="0" dirty="0">
                        <a:solidFill>
                          <a:srgbClr val="FF0000"/>
                        </a:solidFill>
                        <a:effectLst/>
                        <a:latin typeface="±¼¸²Ã¼"/>
                      </a:endParaRPr>
                    </a:p>
                  </a:txBody>
                  <a:tcPr marL="85835" marR="85835" marT="42917" marB="42917" anchor="ctr">
                    <a:lnL w="7112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8279938"/>
                  </a:ext>
                </a:extLst>
              </a:tr>
            </a:tbl>
          </a:graphicData>
        </a:graphic>
      </p:graphicFrame>
      <p:sp>
        <p:nvSpPr>
          <p:cNvPr id="11" name="직사각형 10">
            <a:extLst>
              <a:ext uri="{FF2B5EF4-FFF2-40B4-BE49-F238E27FC236}">
                <a16:creationId xmlns:a16="http://schemas.microsoft.com/office/drawing/2014/main" id="{42419400-FA8C-4EF5-917D-5631FD80E5AA}"/>
              </a:ext>
            </a:extLst>
          </p:cNvPr>
          <p:cNvSpPr/>
          <p:nvPr/>
        </p:nvSpPr>
        <p:spPr>
          <a:xfrm>
            <a:off x="570403" y="256431"/>
            <a:ext cx="1175322" cy="3709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8" indent="-342908" fontAlgn="base" latinLnBrk="1">
              <a:lnSpc>
                <a:spcPct val="110000"/>
              </a:lnSpc>
              <a:buFont typeface="Wingdings" panose="05000000000000000000" pitchFamily="2" charset="2"/>
            </a:pPr>
            <a:r>
              <a:rPr lang="ko-KR" altLang="en-US" b="1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조사 개요</a:t>
            </a:r>
          </a:p>
        </p:txBody>
      </p:sp>
    </p:spTree>
    <p:extLst>
      <p:ext uri="{BB962C8B-B14F-4D97-AF65-F5344CB8AC3E}">
        <p14:creationId xmlns:p14="http://schemas.microsoft.com/office/powerpoint/2010/main" val="3735503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2AC58D-96AA-4740-A03D-99AC83198C9A}"/>
              </a:ext>
            </a:extLst>
          </p:cNvPr>
          <p:cNvSpPr txBox="1"/>
          <p:nvPr/>
        </p:nvSpPr>
        <p:spPr>
          <a:xfrm>
            <a:off x="2803218" y="2761120"/>
            <a:ext cx="50321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4000" b="1" dirty="0"/>
              <a:t>한국에서의 종교 생활</a:t>
            </a:r>
            <a:endParaRPr lang="en-US" altLang="ko-KR" sz="4000" b="1" dirty="0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4DAD97E3-3B8F-382C-5539-03760E6AE839}"/>
              </a:ext>
            </a:extLst>
          </p:cNvPr>
          <p:cNvSpPr/>
          <p:nvPr/>
        </p:nvSpPr>
        <p:spPr>
          <a:xfrm>
            <a:off x="2071698" y="2768918"/>
            <a:ext cx="731520" cy="731520"/>
          </a:xfrm>
          <a:prstGeom prst="rect">
            <a:avLst/>
          </a:prstGeom>
          <a:solidFill>
            <a:srgbClr val="1E66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solidFill>
                  <a:schemeClr val="bg1"/>
                </a:solidFill>
                <a:latin typeface="Arial" panose="020B0604020202020204" pitchFamily="34" charset="0"/>
                <a:ea typeface="맑은 고딕"/>
                <a:sym typeface="Noto Sans CJK KR Bold"/>
              </a:rPr>
              <a:t>1</a:t>
            </a:r>
            <a:endParaRPr lang="ko-KR" altLang="en-US" sz="4400" b="1" dirty="0">
              <a:solidFill>
                <a:schemeClr val="bg1"/>
              </a:solidFill>
              <a:latin typeface="Arial" panose="020B0604020202020204" pitchFamily="34" charset="0"/>
              <a:ea typeface="맑은 고딕"/>
              <a:sym typeface="Noto Sans CJK KR Bold"/>
            </a:endParaRPr>
          </a:p>
        </p:txBody>
      </p:sp>
    </p:spTree>
    <p:extLst>
      <p:ext uri="{BB962C8B-B14F-4D97-AF65-F5344CB8AC3E}">
        <p14:creationId xmlns:p14="http://schemas.microsoft.com/office/powerpoint/2010/main" val="4276016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95CAF20A-59DA-4803-B6F5-5F28037CF640}"/>
              </a:ext>
            </a:extLst>
          </p:cNvPr>
          <p:cNvSpPr/>
          <p:nvPr/>
        </p:nvSpPr>
        <p:spPr>
          <a:xfrm>
            <a:off x="219105" y="143729"/>
            <a:ext cx="1871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500" b="1" dirty="0">
                <a:latin typeface="+mj-ea"/>
              </a:rPr>
              <a:t>Ⅱ. </a:t>
            </a:r>
            <a:r>
              <a:rPr lang="ko-KR" altLang="en-US" sz="1500" b="1" dirty="0">
                <a:latin typeface="+mj-ea"/>
              </a:rPr>
              <a:t>한국</a:t>
            </a:r>
            <a:endParaRPr lang="en-US" altLang="ko-KR" sz="1500" b="1" dirty="0">
              <a:latin typeface="+mj-ea"/>
            </a:endParaRPr>
          </a:p>
          <a:p>
            <a:pPr algn="ctr"/>
            <a:r>
              <a:rPr lang="ko-KR" altLang="en-US" sz="1500" b="1" dirty="0">
                <a:latin typeface="+mj-ea"/>
              </a:rPr>
              <a:t> 종교생활</a:t>
            </a:r>
          </a:p>
        </p:txBody>
      </p:sp>
      <p:graphicFrame>
        <p:nvGraphicFramePr>
          <p:cNvPr id="7" name="Group 94">
            <a:extLst>
              <a:ext uri="{FF2B5EF4-FFF2-40B4-BE49-F238E27FC236}">
                <a16:creationId xmlns:a16="http://schemas.microsoft.com/office/drawing/2014/main" id="{6DC30C11-FCF1-4563-9A6F-409D1E320A44}"/>
              </a:ext>
            </a:extLst>
          </p:cNvPr>
          <p:cNvGraphicFramePr>
            <a:graphicFrameLocks noGrp="1"/>
          </p:cNvGraphicFramePr>
          <p:nvPr/>
        </p:nvGraphicFramePr>
        <p:xfrm>
          <a:off x="686375" y="5141150"/>
          <a:ext cx="8631992" cy="426358"/>
        </p:xfrm>
        <a:graphic>
          <a:graphicData uri="http://schemas.openxmlformats.org/drawingml/2006/table">
            <a:tbl>
              <a:tblPr/>
              <a:tblGrid>
                <a:gridCol w="1078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8999">
                  <a:extLst>
                    <a:ext uri="{9D8B030D-6E8A-4147-A177-3AD203B41FA5}">
                      <a16:colId xmlns:a16="http://schemas.microsoft.com/office/drawing/2014/main" val="1627983179"/>
                    </a:ext>
                  </a:extLst>
                </a:gridCol>
                <a:gridCol w="1078999">
                  <a:extLst>
                    <a:ext uri="{9D8B030D-6E8A-4147-A177-3AD203B41FA5}">
                      <a16:colId xmlns:a16="http://schemas.microsoft.com/office/drawing/2014/main" val="1930392125"/>
                    </a:ext>
                  </a:extLst>
                </a:gridCol>
                <a:gridCol w="1078999">
                  <a:extLst>
                    <a:ext uri="{9D8B030D-6E8A-4147-A177-3AD203B41FA5}">
                      <a16:colId xmlns:a16="http://schemas.microsoft.com/office/drawing/2014/main" val="4052675492"/>
                    </a:ext>
                  </a:extLst>
                </a:gridCol>
                <a:gridCol w="1078999">
                  <a:extLst>
                    <a:ext uri="{9D8B030D-6E8A-4147-A177-3AD203B41FA5}">
                      <a16:colId xmlns:a16="http://schemas.microsoft.com/office/drawing/2014/main" val="2775293156"/>
                    </a:ext>
                  </a:extLst>
                </a:gridCol>
                <a:gridCol w="1078999">
                  <a:extLst>
                    <a:ext uri="{9D8B030D-6E8A-4147-A177-3AD203B41FA5}">
                      <a16:colId xmlns:a16="http://schemas.microsoft.com/office/drawing/2014/main" val="1254479517"/>
                    </a:ext>
                  </a:extLst>
                </a:gridCol>
                <a:gridCol w="1078999">
                  <a:extLst>
                    <a:ext uri="{9D8B030D-6E8A-4147-A177-3AD203B41FA5}">
                      <a16:colId xmlns:a16="http://schemas.microsoft.com/office/drawing/2014/main" val="119901283"/>
                    </a:ext>
                  </a:extLst>
                </a:gridCol>
                <a:gridCol w="1078999">
                  <a:extLst>
                    <a:ext uri="{9D8B030D-6E8A-4147-A177-3AD203B41FA5}">
                      <a16:colId xmlns:a16="http://schemas.microsoft.com/office/drawing/2014/main" val="360211504"/>
                    </a:ext>
                  </a:extLst>
                </a:gridCol>
              </a:tblGrid>
              <a:tr h="426358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0000"/>
                        </a:lnSpc>
                      </a:pP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불교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0000"/>
                        </a:lnSpc>
                      </a:pP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개신교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0000"/>
                        </a:lnSpc>
                      </a:pP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카톨릭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0000"/>
                        </a:lnSpc>
                      </a:pP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이슬람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0000"/>
                        </a:lnSpc>
                      </a:pP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힌두교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0000"/>
                        </a:lnSpc>
                      </a:pP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러시아 정교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0000"/>
                        </a:lnSpc>
                      </a:pP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종교 없음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0000"/>
                        </a:lnSpc>
                      </a:pP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기타</a:t>
                      </a:r>
                      <a: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/</a:t>
                      </a: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무응답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개체 2">
            <a:extLst>
              <a:ext uri="{FF2B5EF4-FFF2-40B4-BE49-F238E27FC236}">
                <a16:creationId xmlns:a16="http://schemas.microsoft.com/office/drawing/2014/main" id="{DDC0A4DC-9E6A-41CB-B593-DB26DF5F72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2338752"/>
              </p:ext>
            </p:extLst>
          </p:nvPr>
        </p:nvGraphicFramePr>
        <p:xfrm>
          <a:off x="497046" y="1791562"/>
          <a:ext cx="9010650" cy="3411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직사각형 11">
            <a:extLst>
              <a:ext uri="{FF2B5EF4-FFF2-40B4-BE49-F238E27FC236}">
                <a16:creationId xmlns:a16="http://schemas.microsoft.com/office/drawing/2014/main" id="{845910E3-A984-45C4-B4FF-929C0FB1CAA0}"/>
              </a:ext>
            </a:extLst>
          </p:cNvPr>
          <p:cNvSpPr/>
          <p:nvPr/>
        </p:nvSpPr>
        <p:spPr>
          <a:xfrm>
            <a:off x="7402179" y="1095470"/>
            <a:ext cx="1944763" cy="390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lnSpc>
                <a:spcPct val="160000"/>
              </a:lnSpc>
            </a:pP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(Base=</a:t>
            </a:r>
            <a:r>
              <a:rPr lang="ko-KR" altLang="en-US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전체</a:t>
            </a: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 N=455, %)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FFFDB6-7DD9-4402-A40C-BA424FE9DFA6}"/>
              </a:ext>
            </a:extLst>
          </p:cNvPr>
          <p:cNvSpPr txBox="1"/>
          <p:nvPr/>
        </p:nvSpPr>
        <p:spPr>
          <a:xfrm>
            <a:off x="1580370" y="125533"/>
            <a:ext cx="5478423" cy="517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1990" marR="0" indent="-341630" algn="just" fontAlgn="base" latinLnBrk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1.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현재 믿는 종교 실태  </a:t>
            </a: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- (1)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현재 믿는 종교</a:t>
            </a:r>
          </a:p>
        </p:txBody>
      </p:sp>
    </p:spTree>
    <p:extLst>
      <p:ext uri="{BB962C8B-B14F-4D97-AF65-F5344CB8AC3E}">
        <p14:creationId xmlns:p14="http://schemas.microsoft.com/office/powerpoint/2010/main" val="4275967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690DDE6-1CE1-45D4-B711-7AAE69C1A487}"/>
              </a:ext>
            </a:extLst>
          </p:cNvPr>
          <p:cNvSpPr txBox="1"/>
          <p:nvPr/>
        </p:nvSpPr>
        <p:spPr>
          <a:xfrm>
            <a:off x="1580370" y="125533"/>
            <a:ext cx="5478423" cy="517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1990" marR="0" indent="-341630" algn="just" fontAlgn="base" latinLnBrk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1.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현재 믿는 종교 실태  </a:t>
            </a: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- (1)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현재 믿는 종교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95CAF20A-59DA-4803-B6F5-5F28037CF640}"/>
              </a:ext>
            </a:extLst>
          </p:cNvPr>
          <p:cNvSpPr/>
          <p:nvPr/>
        </p:nvSpPr>
        <p:spPr>
          <a:xfrm>
            <a:off x="219105" y="143729"/>
            <a:ext cx="1871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500" b="1" dirty="0">
                <a:latin typeface="+mj-ea"/>
              </a:rPr>
              <a:t>Ⅱ. </a:t>
            </a:r>
            <a:r>
              <a:rPr lang="ko-KR" altLang="en-US" sz="1500" b="1" dirty="0">
                <a:latin typeface="+mj-ea"/>
              </a:rPr>
              <a:t>한국</a:t>
            </a:r>
            <a:endParaRPr lang="en-US" altLang="ko-KR" sz="1500" b="1" dirty="0">
              <a:latin typeface="+mj-ea"/>
            </a:endParaRPr>
          </a:p>
          <a:p>
            <a:pPr algn="ctr"/>
            <a:r>
              <a:rPr lang="ko-KR" altLang="en-US" sz="1500" b="1" dirty="0">
                <a:latin typeface="+mj-ea"/>
              </a:rPr>
              <a:t> 종교생활</a:t>
            </a: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7EA92095-6A77-483F-BF12-30D5A49829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077391"/>
              </p:ext>
            </p:extLst>
          </p:nvPr>
        </p:nvGraphicFramePr>
        <p:xfrm>
          <a:off x="621554" y="1238250"/>
          <a:ext cx="8722473" cy="4743448"/>
        </p:xfrm>
        <a:graphic>
          <a:graphicData uri="http://schemas.openxmlformats.org/drawingml/2006/table">
            <a:tbl>
              <a:tblPr/>
              <a:tblGrid>
                <a:gridCol w="615039">
                  <a:extLst>
                    <a:ext uri="{9D8B030D-6E8A-4147-A177-3AD203B41FA5}">
                      <a16:colId xmlns:a16="http://schemas.microsoft.com/office/drawing/2014/main" val="2439456046"/>
                    </a:ext>
                  </a:extLst>
                </a:gridCol>
                <a:gridCol w="1713727">
                  <a:extLst>
                    <a:ext uri="{9D8B030D-6E8A-4147-A177-3AD203B41FA5}">
                      <a16:colId xmlns:a16="http://schemas.microsoft.com/office/drawing/2014/main" val="4108695529"/>
                    </a:ext>
                  </a:extLst>
                </a:gridCol>
                <a:gridCol w="639622">
                  <a:extLst>
                    <a:ext uri="{9D8B030D-6E8A-4147-A177-3AD203B41FA5}">
                      <a16:colId xmlns:a16="http://schemas.microsoft.com/office/drawing/2014/main" val="2127947251"/>
                    </a:ext>
                  </a:extLst>
                </a:gridCol>
                <a:gridCol w="639622">
                  <a:extLst>
                    <a:ext uri="{9D8B030D-6E8A-4147-A177-3AD203B41FA5}">
                      <a16:colId xmlns:a16="http://schemas.microsoft.com/office/drawing/2014/main" val="3915175896"/>
                    </a:ext>
                  </a:extLst>
                </a:gridCol>
                <a:gridCol w="639622">
                  <a:extLst>
                    <a:ext uri="{9D8B030D-6E8A-4147-A177-3AD203B41FA5}">
                      <a16:colId xmlns:a16="http://schemas.microsoft.com/office/drawing/2014/main" val="4049744622"/>
                    </a:ext>
                  </a:extLst>
                </a:gridCol>
                <a:gridCol w="639622">
                  <a:extLst>
                    <a:ext uri="{9D8B030D-6E8A-4147-A177-3AD203B41FA5}">
                      <a16:colId xmlns:a16="http://schemas.microsoft.com/office/drawing/2014/main" val="1351113822"/>
                    </a:ext>
                  </a:extLst>
                </a:gridCol>
                <a:gridCol w="639622">
                  <a:extLst>
                    <a:ext uri="{9D8B030D-6E8A-4147-A177-3AD203B41FA5}">
                      <a16:colId xmlns:a16="http://schemas.microsoft.com/office/drawing/2014/main" val="155521"/>
                    </a:ext>
                  </a:extLst>
                </a:gridCol>
                <a:gridCol w="639622">
                  <a:extLst>
                    <a:ext uri="{9D8B030D-6E8A-4147-A177-3AD203B41FA5}">
                      <a16:colId xmlns:a16="http://schemas.microsoft.com/office/drawing/2014/main" val="174257244"/>
                    </a:ext>
                  </a:extLst>
                </a:gridCol>
                <a:gridCol w="639622">
                  <a:extLst>
                    <a:ext uri="{9D8B030D-6E8A-4147-A177-3AD203B41FA5}">
                      <a16:colId xmlns:a16="http://schemas.microsoft.com/office/drawing/2014/main" val="728818092"/>
                    </a:ext>
                  </a:extLst>
                </a:gridCol>
                <a:gridCol w="639622">
                  <a:extLst>
                    <a:ext uri="{9D8B030D-6E8A-4147-A177-3AD203B41FA5}">
                      <a16:colId xmlns:a16="http://schemas.microsoft.com/office/drawing/2014/main" val="3312347812"/>
                    </a:ext>
                  </a:extLst>
                </a:gridCol>
                <a:gridCol w="639622">
                  <a:extLst>
                    <a:ext uri="{9D8B030D-6E8A-4147-A177-3AD203B41FA5}">
                      <a16:colId xmlns:a16="http://schemas.microsoft.com/office/drawing/2014/main" val="154939060"/>
                    </a:ext>
                  </a:extLst>
                </a:gridCol>
                <a:gridCol w="637109">
                  <a:extLst>
                    <a:ext uri="{9D8B030D-6E8A-4147-A177-3AD203B41FA5}">
                      <a16:colId xmlns:a16="http://schemas.microsoft.com/office/drawing/2014/main" val="1517864549"/>
                    </a:ext>
                  </a:extLst>
                </a:gridCol>
              </a:tblGrid>
              <a:tr h="1136687">
                <a:tc gridSpan="2"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 분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사례 수</a:t>
                      </a:r>
                      <a:br>
                        <a:rPr lang="ko-KR" alt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</a:br>
                      <a:r>
                        <a:rPr lang="en-US" altLang="ko-KR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명</a:t>
                      </a:r>
                      <a:r>
                        <a:rPr lang="en-US" altLang="ko-KR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불교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개신교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카톨릭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이슬람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힌두교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러시아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  <a:p>
                      <a:pPr marL="0" marR="0" indent="0" algn="ctr" fontAlgn="t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정교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종교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  <a:p>
                      <a:pPr marL="0" marR="0" indent="0" algn="ctr" fontAlgn="t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없음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기타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  <a:p>
                      <a:pPr marL="0" marR="0" indent="0" algn="ctr" fontAlgn="t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무응답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합계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632816"/>
                  </a:ext>
                </a:extLst>
              </a:tr>
              <a:tr h="459501">
                <a:tc gridSpan="2"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 체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(455)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12.2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8.2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5.2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5.2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1.5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0.1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66.2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0.1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322109"/>
                  </a:ext>
                </a:extLst>
              </a:tr>
              <a:tr h="314726">
                <a:tc rowSpan="10"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*국적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>
                      <a:noFill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중국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(100)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11.0</a:t>
                      </a:r>
                      <a:endParaRPr lang="en-US" sz="1300" kern="0" spc="0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81.0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1374556"/>
                  </a:ext>
                </a:extLst>
              </a:tr>
              <a:tr h="3147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우즈베키스탄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(41)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2.4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7.3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68.3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4775515"/>
                  </a:ext>
                </a:extLst>
              </a:tr>
              <a:tr h="3147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러시아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(41)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2.4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14.6</a:t>
                      </a:r>
                      <a:endParaRPr lang="en-US" sz="1300" kern="0" spc="0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4.9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2.4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7.3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68.3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3229845"/>
                  </a:ext>
                </a:extLst>
              </a:tr>
              <a:tr h="3147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카자흐스탄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(43)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2.3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9.3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39.5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2.3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46.5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3058603"/>
                  </a:ext>
                </a:extLst>
              </a:tr>
              <a:tr h="3147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베트남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(41)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29.3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4.9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65.9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83177"/>
                  </a:ext>
                </a:extLst>
              </a:tr>
              <a:tr h="3147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인도네시아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(37)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2.7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91.9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5.4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1008904"/>
                  </a:ext>
                </a:extLst>
              </a:tr>
              <a:tr h="3147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필리핀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(41)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7.3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65.9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19.5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7.3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6753319"/>
                  </a:ext>
                </a:extLst>
              </a:tr>
              <a:tr h="3147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네팔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(41)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7.3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7.3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2.4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61.0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2143367"/>
                  </a:ext>
                </a:extLst>
              </a:tr>
              <a:tr h="3147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캄보디아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(40)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17.5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17.5</a:t>
                      </a:r>
                      <a:endParaRPr lang="en-US" sz="1300" kern="0" spc="0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62.5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2.5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3103649"/>
                  </a:ext>
                </a:extLst>
              </a:tr>
              <a:tr h="3147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태국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(30)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86.7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13.3</a:t>
                      </a:r>
                      <a:endParaRPr lang="en-US" sz="1300" kern="0" spc="0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t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100.0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993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7534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690DDE6-1CE1-45D4-B711-7AAE69C1A487}"/>
              </a:ext>
            </a:extLst>
          </p:cNvPr>
          <p:cNvSpPr txBox="1"/>
          <p:nvPr/>
        </p:nvSpPr>
        <p:spPr>
          <a:xfrm>
            <a:off x="1582162" y="123571"/>
            <a:ext cx="6783267" cy="517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1990" marR="0" indent="-341630" algn="just" fontAlgn="base" latinLnBrk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1.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현재 믿는 종교 실태  </a:t>
            </a: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- (2)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이주 전 종교 </a:t>
            </a: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vs.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현재 종교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95CAF20A-59DA-4803-B6F5-5F28037CF640}"/>
              </a:ext>
            </a:extLst>
          </p:cNvPr>
          <p:cNvSpPr/>
          <p:nvPr/>
        </p:nvSpPr>
        <p:spPr>
          <a:xfrm>
            <a:off x="219105" y="143729"/>
            <a:ext cx="1871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500" b="1" dirty="0">
                <a:latin typeface="+mj-ea"/>
              </a:rPr>
              <a:t>Ⅱ. </a:t>
            </a:r>
            <a:r>
              <a:rPr lang="ko-KR" altLang="en-US" sz="1500" b="1" dirty="0">
                <a:latin typeface="+mj-ea"/>
              </a:rPr>
              <a:t>한국</a:t>
            </a:r>
            <a:endParaRPr lang="en-US" altLang="ko-KR" sz="1500" b="1" dirty="0">
              <a:latin typeface="+mj-ea"/>
            </a:endParaRPr>
          </a:p>
          <a:p>
            <a:pPr algn="ctr"/>
            <a:r>
              <a:rPr lang="ko-KR" altLang="en-US" sz="1500" b="1" dirty="0">
                <a:latin typeface="+mj-ea"/>
              </a:rPr>
              <a:t> 종교생활</a:t>
            </a:r>
          </a:p>
        </p:txBody>
      </p:sp>
      <p:graphicFrame>
        <p:nvGraphicFramePr>
          <p:cNvPr id="7" name="Group 94">
            <a:extLst>
              <a:ext uri="{FF2B5EF4-FFF2-40B4-BE49-F238E27FC236}">
                <a16:creationId xmlns:a16="http://schemas.microsoft.com/office/drawing/2014/main" id="{6DC30C11-FCF1-4563-9A6F-409D1E320A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718953"/>
              </p:ext>
            </p:extLst>
          </p:nvPr>
        </p:nvGraphicFramePr>
        <p:xfrm>
          <a:off x="686375" y="5141150"/>
          <a:ext cx="8631992" cy="426358"/>
        </p:xfrm>
        <a:graphic>
          <a:graphicData uri="http://schemas.openxmlformats.org/drawingml/2006/table">
            <a:tbl>
              <a:tblPr/>
              <a:tblGrid>
                <a:gridCol w="1078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8999">
                  <a:extLst>
                    <a:ext uri="{9D8B030D-6E8A-4147-A177-3AD203B41FA5}">
                      <a16:colId xmlns:a16="http://schemas.microsoft.com/office/drawing/2014/main" val="1627983179"/>
                    </a:ext>
                  </a:extLst>
                </a:gridCol>
                <a:gridCol w="1078999">
                  <a:extLst>
                    <a:ext uri="{9D8B030D-6E8A-4147-A177-3AD203B41FA5}">
                      <a16:colId xmlns:a16="http://schemas.microsoft.com/office/drawing/2014/main" val="1930392125"/>
                    </a:ext>
                  </a:extLst>
                </a:gridCol>
                <a:gridCol w="1078999">
                  <a:extLst>
                    <a:ext uri="{9D8B030D-6E8A-4147-A177-3AD203B41FA5}">
                      <a16:colId xmlns:a16="http://schemas.microsoft.com/office/drawing/2014/main" val="4052675492"/>
                    </a:ext>
                  </a:extLst>
                </a:gridCol>
                <a:gridCol w="1078999">
                  <a:extLst>
                    <a:ext uri="{9D8B030D-6E8A-4147-A177-3AD203B41FA5}">
                      <a16:colId xmlns:a16="http://schemas.microsoft.com/office/drawing/2014/main" val="2775293156"/>
                    </a:ext>
                  </a:extLst>
                </a:gridCol>
                <a:gridCol w="1078999">
                  <a:extLst>
                    <a:ext uri="{9D8B030D-6E8A-4147-A177-3AD203B41FA5}">
                      <a16:colId xmlns:a16="http://schemas.microsoft.com/office/drawing/2014/main" val="1254479517"/>
                    </a:ext>
                  </a:extLst>
                </a:gridCol>
                <a:gridCol w="1078999">
                  <a:extLst>
                    <a:ext uri="{9D8B030D-6E8A-4147-A177-3AD203B41FA5}">
                      <a16:colId xmlns:a16="http://schemas.microsoft.com/office/drawing/2014/main" val="119901283"/>
                    </a:ext>
                  </a:extLst>
                </a:gridCol>
                <a:gridCol w="1078999">
                  <a:extLst>
                    <a:ext uri="{9D8B030D-6E8A-4147-A177-3AD203B41FA5}">
                      <a16:colId xmlns:a16="http://schemas.microsoft.com/office/drawing/2014/main" val="360211504"/>
                    </a:ext>
                  </a:extLst>
                </a:gridCol>
              </a:tblGrid>
              <a:tr h="426358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0000"/>
                        </a:lnSpc>
                      </a:pP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불교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0000"/>
                        </a:lnSpc>
                      </a:pP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개신교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0000"/>
                        </a:lnSpc>
                      </a:pP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카톨릭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0000"/>
                        </a:lnSpc>
                      </a:pP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이슬람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0000"/>
                        </a:lnSpc>
                      </a:pP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힌두교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0000"/>
                        </a:lnSpc>
                      </a:pP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러시아 정교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0000"/>
                        </a:lnSpc>
                      </a:pP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종교 없음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0000"/>
                        </a:lnSpc>
                      </a:pP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기타</a:t>
                      </a:r>
                      <a: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/</a:t>
                      </a: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무응답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개체 2">
            <a:extLst>
              <a:ext uri="{FF2B5EF4-FFF2-40B4-BE49-F238E27FC236}">
                <a16:creationId xmlns:a16="http://schemas.microsoft.com/office/drawing/2014/main" id="{DDC0A4DC-9E6A-41CB-B593-DB26DF5F72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4939555"/>
              </p:ext>
            </p:extLst>
          </p:nvPr>
        </p:nvGraphicFramePr>
        <p:xfrm>
          <a:off x="497046" y="1791562"/>
          <a:ext cx="9010650" cy="3411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직사각형 11">
            <a:extLst>
              <a:ext uri="{FF2B5EF4-FFF2-40B4-BE49-F238E27FC236}">
                <a16:creationId xmlns:a16="http://schemas.microsoft.com/office/drawing/2014/main" id="{845910E3-A984-45C4-B4FF-929C0FB1CAA0}"/>
              </a:ext>
            </a:extLst>
          </p:cNvPr>
          <p:cNvSpPr/>
          <p:nvPr/>
        </p:nvSpPr>
        <p:spPr>
          <a:xfrm>
            <a:off x="7402179" y="1095470"/>
            <a:ext cx="1944763" cy="390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lnSpc>
                <a:spcPct val="160000"/>
              </a:lnSpc>
            </a:pP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(Base=</a:t>
            </a:r>
            <a:r>
              <a:rPr lang="ko-KR" altLang="en-US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전체</a:t>
            </a: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 N=455, %)</a:t>
            </a:r>
          </a:p>
        </p:txBody>
      </p:sp>
      <p:cxnSp>
        <p:nvCxnSpPr>
          <p:cNvPr id="4" name="직선 화살표 연결선 3">
            <a:extLst>
              <a:ext uri="{FF2B5EF4-FFF2-40B4-BE49-F238E27FC236}">
                <a16:creationId xmlns:a16="http://schemas.microsoft.com/office/drawing/2014/main" id="{6DD7D2F4-AB71-446A-963F-A5914AB7521F}"/>
              </a:ext>
            </a:extLst>
          </p:cNvPr>
          <p:cNvCxnSpPr>
            <a:cxnSpLocks/>
          </p:cNvCxnSpPr>
          <p:nvPr/>
        </p:nvCxnSpPr>
        <p:spPr>
          <a:xfrm>
            <a:off x="1127042" y="3793498"/>
            <a:ext cx="455120" cy="394477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B5769C03-29CC-4516-A07A-EA500F69AC37}"/>
              </a:ext>
            </a:extLst>
          </p:cNvPr>
          <p:cNvCxnSpPr>
            <a:cxnSpLocks/>
          </p:cNvCxnSpPr>
          <p:nvPr/>
        </p:nvCxnSpPr>
        <p:spPr>
          <a:xfrm flipV="1">
            <a:off x="7592679" y="2557799"/>
            <a:ext cx="341646" cy="350211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5671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95CAF20A-59DA-4803-B6F5-5F28037CF640}"/>
              </a:ext>
            </a:extLst>
          </p:cNvPr>
          <p:cNvSpPr/>
          <p:nvPr/>
        </p:nvSpPr>
        <p:spPr>
          <a:xfrm>
            <a:off x="219105" y="143729"/>
            <a:ext cx="1871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500" b="1" dirty="0">
                <a:latin typeface="+mj-ea"/>
              </a:rPr>
              <a:t>Ⅱ. </a:t>
            </a:r>
            <a:r>
              <a:rPr lang="ko-KR" altLang="en-US" sz="1500" b="1" dirty="0">
                <a:latin typeface="+mj-ea"/>
              </a:rPr>
              <a:t>한국</a:t>
            </a:r>
            <a:endParaRPr lang="en-US" altLang="ko-KR" sz="1500" b="1" dirty="0">
              <a:latin typeface="+mj-ea"/>
            </a:endParaRPr>
          </a:p>
          <a:p>
            <a:pPr algn="ctr"/>
            <a:r>
              <a:rPr lang="ko-KR" altLang="en-US" sz="1500" b="1" dirty="0">
                <a:latin typeface="+mj-ea"/>
              </a:rPr>
              <a:t> 종교생활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FFFDB6-7DD9-4402-A40C-BA424FE9DFA6}"/>
              </a:ext>
            </a:extLst>
          </p:cNvPr>
          <p:cNvSpPr txBox="1"/>
          <p:nvPr/>
        </p:nvSpPr>
        <p:spPr>
          <a:xfrm>
            <a:off x="1593432" y="122717"/>
            <a:ext cx="6311984" cy="517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1990" marR="0" indent="-341630" algn="just" fontAlgn="base" latinLnBrk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1.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현재 믿는 종교 실태  </a:t>
            </a:r>
            <a:r>
              <a:rPr lang="en-US" altLang="ko-KR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- (3) </a:t>
            </a:r>
            <a:r>
              <a:rPr lang="ko-KR" altLang="en-US" sz="2000" b="1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종교 생활을 하는 이유</a:t>
            </a:r>
          </a:p>
        </p:txBody>
      </p:sp>
      <p:graphicFrame>
        <p:nvGraphicFramePr>
          <p:cNvPr id="11" name="개체 2">
            <a:extLst>
              <a:ext uri="{FF2B5EF4-FFF2-40B4-BE49-F238E27FC236}">
                <a16:creationId xmlns:a16="http://schemas.microsoft.com/office/drawing/2014/main" id="{6CC0FFED-9F10-4FCD-AAAA-9AB1FC745D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6925691"/>
              </p:ext>
            </p:extLst>
          </p:nvPr>
        </p:nvGraphicFramePr>
        <p:xfrm>
          <a:off x="523875" y="1562100"/>
          <a:ext cx="9010650" cy="3411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oup 94">
            <a:extLst>
              <a:ext uri="{FF2B5EF4-FFF2-40B4-BE49-F238E27FC236}">
                <a16:creationId xmlns:a16="http://schemas.microsoft.com/office/drawing/2014/main" id="{7C5F8433-C781-4233-9592-75235DA4F2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1959"/>
              </p:ext>
            </p:extLst>
          </p:nvPr>
        </p:nvGraphicFramePr>
        <p:xfrm>
          <a:off x="702350" y="4915007"/>
          <a:ext cx="8664104" cy="1472565"/>
        </p:xfrm>
        <a:graphic>
          <a:graphicData uri="http://schemas.openxmlformats.org/drawingml/2006/table">
            <a:tbl>
              <a:tblPr/>
              <a:tblGrid>
                <a:gridCol w="1083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3013">
                  <a:extLst>
                    <a:ext uri="{9D8B030D-6E8A-4147-A177-3AD203B41FA5}">
                      <a16:colId xmlns:a16="http://schemas.microsoft.com/office/drawing/2014/main" val="3139970381"/>
                    </a:ext>
                  </a:extLst>
                </a:gridCol>
                <a:gridCol w="1083013">
                  <a:extLst>
                    <a:ext uri="{9D8B030D-6E8A-4147-A177-3AD203B41FA5}">
                      <a16:colId xmlns:a16="http://schemas.microsoft.com/office/drawing/2014/main" val="422426254"/>
                    </a:ext>
                  </a:extLst>
                </a:gridCol>
                <a:gridCol w="1083013">
                  <a:extLst>
                    <a:ext uri="{9D8B030D-6E8A-4147-A177-3AD203B41FA5}">
                      <a16:colId xmlns:a16="http://schemas.microsoft.com/office/drawing/2014/main" val="3331492839"/>
                    </a:ext>
                  </a:extLst>
                </a:gridCol>
                <a:gridCol w="1083013">
                  <a:extLst>
                    <a:ext uri="{9D8B030D-6E8A-4147-A177-3AD203B41FA5}">
                      <a16:colId xmlns:a16="http://schemas.microsoft.com/office/drawing/2014/main" val="3183433296"/>
                    </a:ext>
                  </a:extLst>
                </a:gridCol>
                <a:gridCol w="1083013">
                  <a:extLst>
                    <a:ext uri="{9D8B030D-6E8A-4147-A177-3AD203B41FA5}">
                      <a16:colId xmlns:a16="http://schemas.microsoft.com/office/drawing/2014/main" val="2154390835"/>
                    </a:ext>
                  </a:extLst>
                </a:gridCol>
                <a:gridCol w="1083013">
                  <a:extLst>
                    <a:ext uri="{9D8B030D-6E8A-4147-A177-3AD203B41FA5}">
                      <a16:colId xmlns:a16="http://schemas.microsoft.com/office/drawing/2014/main" val="4225900765"/>
                    </a:ext>
                  </a:extLst>
                </a:gridCol>
                <a:gridCol w="1083013">
                  <a:extLst>
                    <a:ext uri="{9D8B030D-6E8A-4147-A177-3AD203B41FA5}">
                      <a16:colId xmlns:a16="http://schemas.microsoft.com/office/drawing/2014/main" val="727220867"/>
                    </a:ext>
                  </a:extLst>
                </a:gridCol>
              </a:tblGrid>
              <a:tr h="426358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마음의 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위로와 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평안을 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위해서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구원 혹은 해탈을 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위해서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생활의 도움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(</a:t>
                      </a: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한국어 공부</a:t>
                      </a:r>
                      <a: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,</a:t>
                      </a: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직장 상담</a:t>
                      </a:r>
                      <a: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, </a:t>
                      </a: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건강 상담 등</a:t>
                      </a:r>
                      <a: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)</a:t>
                      </a:r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을 받을 수 있어서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진리를 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찾기 위해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본국 사람들을 만날 수 있어서</a:t>
                      </a:r>
                      <a: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/</a:t>
                      </a: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사귈 수 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있어서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주위 사람 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권유로</a:t>
                      </a:r>
                      <a:r>
                        <a:rPr kumimoji="1" lang="en-US" altLang="ko-KR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/</a:t>
                      </a:r>
                    </a:p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호기심으로</a:t>
                      </a:r>
                      <a:endParaRPr kumimoji="1" lang="en-US" altLang="ko-KR" sz="1600" b="1" i="0" u="none" strike="noStrike" kern="1200" cap="none" spc="-10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기타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ko-KR" altLang="en-US" sz="1600" b="1" i="0" u="none" strike="noStrike" kern="1200" cap="none" spc="-10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Arial" pitchFamily="34" charset="0"/>
                        </a:rPr>
                        <a:t>무응답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직사각형 13">
            <a:extLst>
              <a:ext uri="{FF2B5EF4-FFF2-40B4-BE49-F238E27FC236}">
                <a16:creationId xmlns:a16="http://schemas.microsoft.com/office/drawing/2014/main" id="{8CB32495-979E-41F0-B303-A44AF4B2BDB0}"/>
              </a:ext>
            </a:extLst>
          </p:cNvPr>
          <p:cNvSpPr/>
          <p:nvPr/>
        </p:nvSpPr>
        <p:spPr>
          <a:xfrm>
            <a:off x="6088624" y="1663755"/>
            <a:ext cx="3151824" cy="390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lnSpc>
                <a:spcPct val="160000"/>
              </a:lnSpc>
            </a:pP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(Base=</a:t>
            </a:r>
            <a:r>
              <a:rPr lang="ko-KR" altLang="en-US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현재 종교를 믿는 자</a:t>
            </a:r>
            <a:r>
              <a:rPr lang="en-US" altLang="ko-KR" sz="14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 N=154, %)</a:t>
            </a:r>
            <a:endParaRPr lang="ko-KR" altLang="en-US" sz="1400" kern="0" spc="-50" dirty="0">
              <a:solidFill>
                <a:srgbClr val="000000"/>
              </a:solidFill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7332536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테마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테마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맑은 고딕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맑은 고딕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맑은 고딕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맑은 고딕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19351</TotalTime>
  <Words>2736</Words>
  <Application>Microsoft Office PowerPoint</Application>
  <PresentationFormat>A4 용지(210x297mm)</PresentationFormat>
  <Paragraphs>1242</Paragraphs>
  <Slides>38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38</vt:i4>
      </vt:variant>
    </vt:vector>
  </HeadingPairs>
  <TitlesOfParts>
    <vt:vector size="48" baseType="lpstr">
      <vt:lpstr>±¼¸²Ã¼</vt:lpstr>
      <vt:lpstr>맑은 고딕</vt:lpstr>
      <vt:lpstr>함초롬돋움</vt:lpstr>
      <vt:lpstr>함초롬바탕</vt:lpstr>
      <vt:lpstr>Arial</vt:lpstr>
      <vt:lpstr>Calibri</vt:lpstr>
      <vt:lpstr>Wingdings</vt:lpstr>
      <vt:lpstr>1_Office 테마</vt:lpstr>
      <vt:lpstr>2_Office 테마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ko chae eun</dc:creator>
  <cp:lastModifiedBy>김 찬솔</cp:lastModifiedBy>
  <cp:revision>1806</cp:revision>
  <cp:lastPrinted>2022-10-31T01:24:26Z</cp:lastPrinted>
  <dcterms:created xsi:type="dcterms:W3CDTF">2020-01-18T12:25:37Z</dcterms:created>
  <dcterms:modified xsi:type="dcterms:W3CDTF">2022-11-22T06:01:44Z</dcterms:modified>
</cp:coreProperties>
</file>